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92" r:id="rId3"/>
    <p:sldId id="259" r:id="rId4"/>
    <p:sldId id="260" r:id="rId5"/>
    <p:sldId id="270" r:id="rId6"/>
    <p:sldId id="271" r:id="rId7"/>
    <p:sldId id="294" r:id="rId8"/>
    <p:sldId id="272" r:id="rId9"/>
    <p:sldId id="273" r:id="rId10"/>
    <p:sldId id="274" r:id="rId11"/>
    <p:sldId id="278" r:id="rId12"/>
    <p:sldId id="279" r:id="rId13"/>
    <p:sldId id="280" r:id="rId14"/>
    <p:sldId id="295" r:id="rId15"/>
    <p:sldId id="281" r:id="rId16"/>
    <p:sldId id="282" r:id="rId17"/>
    <p:sldId id="283" r:id="rId18"/>
    <p:sldId id="286" r:id="rId19"/>
    <p:sldId id="287" r:id="rId20"/>
    <p:sldId id="288" r:id="rId21"/>
    <p:sldId id="289" r:id="rId22"/>
    <p:sldId id="290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4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solidFill>
              <a:srgbClr val="B3CCEB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FFCC66"/>
              </a:solidFill>
            </c:spPr>
          </c:dPt>
          <c:dPt>
            <c:idx val="1"/>
            <c:bubble3D val="0"/>
            <c:explosion val="7"/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F407B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% professionista</c:v>
                </c:pt>
                <c:pt idx="1">
                  <c:v>% cittadino privato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29.6</c:v>
                </c:pt>
                <c:pt idx="1">
                  <c:v>70.400000000000006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437931556632339"/>
          <c:y val="0.41445310308501648"/>
          <c:w val="0.39254376135675351"/>
          <c:h val="0.23743971551788953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it-IT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6"/>
                <c:pt idx="0">
                  <c:v>6 Totalmente soddisfatto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 Per niente soddisfatto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54.3</c:v>
                </c:pt>
                <c:pt idx="1">
                  <c:v>25.3</c:v>
                </c:pt>
                <c:pt idx="2">
                  <c:v>9.6</c:v>
                </c:pt>
                <c:pt idx="3">
                  <c:v>4.7</c:v>
                </c:pt>
                <c:pt idx="4">
                  <c:v>2.4</c:v>
                </c:pt>
                <c:pt idx="5">
                  <c:v>3.8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06457600"/>
        <c:axId val="35488320"/>
      </c:barChart>
      <c:catAx>
        <c:axId val="1064576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35488320"/>
        <c:crosses val="autoZero"/>
        <c:auto val="1"/>
        <c:lblAlgn val="ctr"/>
        <c:lblOffset val="100"/>
        <c:noMultiLvlLbl val="0"/>
      </c:catAx>
      <c:valAx>
        <c:axId val="354883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06457600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868005276409041E-2"/>
          <c:y val="0.12212150911037396"/>
          <c:w val="0.79234486465510112"/>
          <c:h val="0.812858638838222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0033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10"/>
                <c:pt idx="0">
                  <c:v>Tempo attesa per parlare con l'operatore</c:v>
                </c:pt>
                <c:pt idx="1">
                  <c:v>Tempo attesa per trovare linea libera </c:v>
                </c:pt>
                <c:pt idx="2">
                  <c:v>Uniformità risposte fornite diverse chiamate* </c:v>
                </c:pt>
                <c:pt idx="3">
                  <c:v>Facilità reperire info sui servizi call center dell’Agenzia</c:v>
                </c:pt>
                <c:pt idx="4">
                  <c:v>Chiarezza istruzioni vocali per scelta del servizio</c:v>
                </c:pt>
                <c:pt idx="5">
                  <c:v>Capacità risolvere problema al primo contatto</c:v>
                </c:pt>
                <c:pt idx="6">
                  <c:v>Adeguatezza orari del servizio </c:v>
                </c:pt>
                <c:pt idx="7">
                  <c:v>Qualità risposte fornite (chiarezza, completezza e competenza)</c:v>
                </c:pt>
                <c:pt idx="8">
                  <c:v>Capacità operatori di focalizzare subito il quesito</c:v>
                </c:pt>
                <c:pt idx="9">
                  <c:v>Disponibilità e Cortesia degli operatori</c:v>
                </c:pt>
              </c:strCache>
            </c:strRef>
          </c:cat>
          <c:val>
            <c:numRef>
              <c:f>Foglio1!$B$2:$B$11</c:f>
              <c:numCache>
                <c:formatCode>0</c:formatCode>
                <c:ptCount val="10"/>
                <c:pt idx="0">
                  <c:v>23.4</c:v>
                </c:pt>
                <c:pt idx="1">
                  <c:v>26.1</c:v>
                </c:pt>
                <c:pt idx="2">
                  <c:v>20.418848167539267</c:v>
                </c:pt>
                <c:pt idx="3">
                  <c:v>38.200000000000003</c:v>
                </c:pt>
                <c:pt idx="4">
                  <c:v>41.5</c:v>
                </c:pt>
                <c:pt idx="5">
                  <c:v>53.3</c:v>
                </c:pt>
                <c:pt idx="6">
                  <c:v>51.7</c:v>
                </c:pt>
                <c:pt idx="7">
                  <c:v>57.7</c:v>
                </c:pt>
                <c:pt idx="8">
                  <c:v>62.1</c:v>
                </c:pt>
                <c:pt idx="9">
                  <c:v>75.2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10"/>
                <c:pt idx="0">
                  <c:v>Tempo attesa per parlare con l'operatore</c:v>
                </c:pt>
                <c:pt idx="1">
                  <c:v>Tempo attesa per trovare linea libera </c:v>
                </c:pt>
                <c:pt idx="2">
                  <c:v>Uniformità risposte fornite diverse chiamate* </c:v>
                </c:pt>
                <c:pt idx="3">
                  <c:v>Facilità reperire info sui servizi call center dell’Agenzia</c:v>
                </c:pt>
                <c:pt idx="4">
                  <c:v>Chiarezza istruzioni vocali per scelta del servizio</c:v>
                </c:pt>
                <c:pt idx="5">
                  <c:v>Capacità risolvere problema al primo contatto</c:v>
                </c:pt>
                <c:pt idx="6">
                  <c:v>Adeguatezza orari del servizio </c:v>
                </c:pt>
                <c:pt idx="7">
                  <c:v>Qualità risposte fornite (chiarezza, completezza e competenza)</c:v>
                </c:pt>
                <c:pt idx="8">
                  <c:v>Capacità operatori di focalizzare subito il quesito</c:v>
                </c:pt>
                <c:pt idx="9">
                  <c:v>Disponibilità e Cortesia degli operatori</c:v>
                </c:pt>
              </c:strCache>
            </c:strRef>
          </c:cat>
          <c:val>
            <c:numRef>
              <c:f>Foglio1!$C$2:$C$11</c:f>
              <c:numCache>
                <c:formatCode>0</c:formatCode>
                <c:ptCount val="10"/>
                <c:pt idx="0">
                  <c:v>23</c:v>
                </c:pt>
                <c:pt idx="1">
                  <c:v>21.4</c:v>
                </c:pt>
                <c:pt idx="2">
                  <c:v>30.890052356020941</c:v>
                </c:pt>
                <c:pt idx="3">
                  <c:v>30.2</c:v>
                </c:pt>
                <c:pt idx="4">
                  <c:v>28</c:v>
                </c:pt>
                <c:pt idx="5">
                  <c:v>21.8</c:v>
                </c:pt>
                <c:pt idx="6">
                  <c:v>27.6</c:v>
                </c:pt>
                <c:pt idx="7">
                  <c:v>23.9</c:v>
                </c:pt>
                <c:pt idx="8">
                  <c:v>22.4</c:v>
                </c:pt>
                <c:pt idx="9">
                  <c:v>15.9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Foglio1!$A$2:$A$11</c:f>
              <c:strCache>
                <c:ptCount val="10"/>
                <c:pt idx="0">
                  <c:v>Tempo attesa per parlare con l'operatore</c:v>
                </c:pt>
                <c:pt idx="1">
                  <c:v>Tempo attesa per trovare linea libera </c:v>
                </c:pt>
                <c:pt idx="2">
                  <c:v>Uniformità risposte fornite diverse chiamate* </c:v>
                </c:pt>
                <c:pt idx="3">
                  <c:v>Facilità reperire info sui servizi call center dell’Agenzia</c:v>
                </c:pt>
                <c:pt idx="4">
                  <c:v>Chiarezza istruzioni vocali per scelta del servizio</c:v>
                </c:pt>
                <c:pt idx="5">
                  <c:v>Capacità risolvere problema al primo contatto</c:v>
                </c:pt>
                <c:pt idx="6">
                  <c:v>Adeguatezza orari del servizio </c:v>
                </c:pt>
                <c:pt idx="7">
                  <c:v>Qualità risposte fornite (chiarezza, completezza e competenza)</c:v>
                </c:pt>
                <c:pt idx="8">
                  <c:v>Capacità operatori di focalizzare subito il quesito</c:v>
                </c:pt>
                <c:pt idx="9">
                  <c:v>Disponibilità e Cortesia degli operatori</c:v>
                </c:pt>
              </c:strCache>
            </c:strRef>
          </c:cat>
          <c:val>
            <c:numRef>
              <c:f>Foglio1!$D$2:$D$11</c:f>
              <c:numCache>
                <c:formatCode>0</c:formatCode>
                <c:ptCount val="10"/>
                <c:pt idx="0">
                  <c:v>19.8</c:v>
                </c:pt>
                <c:pt idx="1">
                  <c:v>18</c:v>
                </c:pt>
                <c:pt idx="2">
                  <c:v>18.848167539267017</c:v>
                </c:pt>
                <c:pt idx="3">
                  <c:v>15.2</c:v>
                </c:pt>
                <c:pt idx="4">
                  <c:v>15.4</c:v>
                </c:pt>
                <c:pt idx="5">
                  <c:v>10</c:v>
                </c:pt>
                <c:pt idx="6">
                  <c:v>10.6</c:v>
                </c:pt>
                <c:pt idx="7">
                  <c:v>8.8000000000000007</c:v>
                </c:pt>
                <c:pt idx="8">
                  <c:v>8.6</c:v>
                </c:pt>
                <c:pt idx="9">
                  <c:v>4.8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Foglio1!$A$2:$A$11</c:f>
              <c:strCache>
                <c:ptCount val="10"/>
                <c:pt idx="0">
                  <c:v>Tempo attesa per parlare con l'operatore</c:v>
                </c:pt>
                <c:pt idx="1">
                  <c:v>Tempo attesa per trovare linea libera </c:v>
                </c:pt>
                <c:pt idx="2">
                  <c:v>Uniformità risposte fornite diverse chiamate* </c:v>
                </c:pt>
                <c:pt idx="3">
                  <c:v>Facilità reperire info sui servizi call center dell’Agenzia</c:v>
                </c:pt>
                <c:pt idx="4">
                  <c:v>Chiarezza istruzioni vocali per scelta del servizio</c:v>
                </c:pt>
                <c:pt idx="5">
                  <c:v>Capacità risolvere problema al primo contatto</c:v>
                </c:pt>
                <c:pt idx="6">
                  <c:v>Adeguatezza orari del servizio </c:v>
                </c:pt>
                <c:pt idx="7">
                  <c:v>Qualità risposte fornite (chiarezza, completezza e competenza)</c:v>
                </c:pt>
                <c:pt idx="8">
                  <c:v>Capacità operatori di focalizzare subito il quesito</c:v>
                </c:pt>
                <c:pt idx="9">
                  <c:v>Disponibilità e Cortesia degli operatori</c:v>
                </c:pt>
              </c:strCache>
            </c:strRef>
          </c:cat>
          <c:val>
            <c:numRef>
              <c:f>Foglio1!$E$2:$E$11</c:f>
              <c:numCache>
                <c:formatCode>0</c:formatCode>
                <c:ptCount val="10"/>
                <c:pt idx="0">
                  <c:v>14.1</c:v>
                </c:pt>
                <c:pt idx="1">
                  <c:v>12.9</c:v>
                </c:pt>
                <c:pt idx="2">
                  <c:v>13.612565445026178</c:v>
                </c:pt>
                <c:pt idx="3">
                  <c:v>8.6999999999999993</c:v>
                </c:pt>
                <c:pt idx="4">
                  <c:v>7.8</c:v>
                </c:pt>
                <c:pt idx="5">
                  <c:v>5.3</c:v>
                </c:pt>
                <c:pt idx="6">
                  <c:v>6</c:v>
                </c:pt>
                <c:pt idx="7">
                  <c:v>3.8</c:v>
                </c:pt>
                <c:pt idx="8">
                  <c:v>3.2</c:v>
                </c:pt>
                <c:pt idx="9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cat>
            <c:strRef>
              <c:f>Foglio1!$A$2:$A$11</c:f>
              <c:strCache>
                <c:ptCount val="10"/>
                <c:pt idx="0">
                  <c:v>Tempo attesa per parlare con l'operatore</c:v>
                </c:pt>
                <c:pt idx="1">
                  <c:v>Tempo attesa per trovare linea libera </c:v>
                </c:pt>
                <c:pt idx="2">
                  <c:v>Uniformità risposte fornite diverse chiamate* </c:v>
                </c:pt>
                <c:pt idx="3">
                  <c:v>Facilità reperire info sui servizi call center dell’Agenzia</c:v>
                </c:pt>
                <c:pt idx="4">
                  <c:v>Chiarezza istruzioni vocali per scelta del servizio</c:v>
                </c:pt>
                <c:pt idx="5">
                  <c:v>Capacità risolvere problema al primo contatto</c:v>
                </c:pt>
                <c:pt idx="6">
                  <c:v>Adeguatezza orari del servizio </c:v>
                </c:pt>
                <c:pt idx="7">
                  <c:v>Qualità risposte fornite (chiarezza, completezza e competenza)</c:v>
                </c:pt>
                <c:pt idx="8">
                  <c:v>Capacità operatori di focalizzare subito il quesito</c:v>
                </c:pt>
                <c:pt idx="9">
                  <c:v>Disponibilità e Cortesia degli operatori</c:v>
                </c:pt>
              </c:strCache>
            </c:strRef>
          </c:cat>
          <c:val>
            <c:numRef>
              <c:f>Foglio1!$F$2:$F$11</c:f>
              <c:numCache>
                <c:formatCode>0</c:formatCode>
                <c:ptCount val="10"/>
                <c:pt idx="0">
                  <c:v>9.8000000000000007</c:v>
                </c:pt>
                <c:pt idx="1">
                  <c:v>10.199999999999999</c:v>
                </c:pt>
                <c:pt idx="2">
                  <c:v>8.3769633507853403</c:v>
                </c:pt>
                <c:pt idx="3">
                  <c:v>3.8</c:v>
                </c:pt>
                <c:pt idx="4">
                  <c:v>4.3</c:v>
                </c:pt>
                <c:pt idx="5">
                  <c:v>3.2</c:v>
                </c:pt>
                <c:pt idx="6">
                  <c:v>2.4</c:v>
                </c:pt>
                <c:pt idx="7">
                  <c:v>2.5</c:v>
                </c:pt>
                <c:pt idx="8">
                  <c:v>1.7</c:v>
                </c:pt>
                <c:pt idx="9">
                  <c:v>0.9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Foglio1!$A$2:$A$11</c:f>
              <c:strCache>
                <c:ptCount val="10"/>
                <c:pt idx="0">
                  <c:v>Tempo attesa per parlare con l'operatore</c:v>
                </c:pt>
                <c:pt idx="1">
                  <c:v>Tempo attesa per trovare linea libera </c:v>
                </c:pt>
                <c:pt idx="2">
                  <c:v>Uniformità risposte fornite diverse chiamate* </c:v>
                </c:pt>
                <c:pt idx="3">
                  <c:v>Facilità reperire info sui servizi call center dell’Agenzia</c:v>
                </c:pt>
                <c:pt idx="4">
                  <c:v>Chiarezza istruzioni vocali per scelta del servizio</c:v>
                </c:pt>
                <c:pt idx="5">
                  <c:v>Capacità risolvere problema al primo contatto</c:v>
                </c:pt>
                <c:pt idx="6">
                  <c:v>Adeguatezza orari del servizio </c:v>
                </c:pt>
                <c:pt idx="7">
                  <c:v>Qualità risposte fornite (chiarezza, completezza e competenza)</c:v>
                </c:pt>
                <c:pt idx="8">
                  <c:v>Capacità operatori di focalizzare subito il quesito</c:v>
                </c:pt>
                <c:pt idx="9">
                  <c:v>Disponibilità e Cortesia degli operatori</c:v>
                </c:pt>
              </c:strCache>
            </c:strRef>
          </c:cat>
          <c:val>
            <c:numRef>
              <c:f>Foglio1!$G$2:$G$11</c:f>
              <c:numCache>
                <c:formatCode>0</c:formatCode>
                <c:ptCount val="10"/>
                <c:pt idx="0">
                  <c:v>10</c:v>
                </c:pt>
                <c:pt idx="1">
                  <c:v>11.5</c:v>
                </c:pt>
                <c:pt idx="2">
                  <c:v>7.8534031413612562</c:v>
                </c:pt>
                <c:pt idx="3">
                  <c:v>3.9</c:v>
                </c:pt>
                <c:pt idx="4">
                  <c:v>3</c:v>
                </c:pt>
                <c:pt idx="5">
                  <c:v>6.4</c:v>
                </c:pt>
                <c:pt idx="6">
                  <c:v>1.7</c:v>
                </c:pt>
                <c:pt idx="7">
                  <c:v>3.3</c:v>
                </c:pt>
                <c:pt idx="8">
                  <c:v>2</c:v>
                </c:pt>
                <c:pt idx="9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4129408"/>
        <c:axId val="35493504"/>
      </c:barChart>
      <c:catAx>
        <c:axId val="11412940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35493504"/>
        <c:crosses val="autoZero"/>
        <c:auto val="1"/>
        <c:lblAlgn val="ctr"/>
        <c:lblOffset val="100"/>
        <c:noMultiLvlLbl val="0"/>
      </c:catAx>
      <c:valAx>
        <c:axId val="35493504"/>
        <c:scaling>
          <c:orientation val="minMax"/>
        </c:scaling>
        <c:delete val="0"/>
        <c:axPos val="b"/>
        <c:min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14129408"/>
        <c:crosses val="autoZero"/>
        <c:crossBetween val="between"/>
        <c:majorUnit val="0.2"/>
        <c:minorUnit val="0.1"/>
      </c:valAx>
    </c:plotArea>
    <c:legend>
      <c:legendPos val="t"/>
      <c:layout>
        <c:manualLayout>
          <c:xMode val="edge"/>
          <c:yMode val="edge"/>
          <c:x val="0.33655696752648423"/>
          <c:y val="6.7397696134863044E-2"/>
          <c:w val="0.5011230369828189"/>
          <c:h val="4.5015332042248501E-2"/>
        </c:manualLayout>
      </c:layout>
      <c:overlay val="0"/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Pt>
            <c:idx val="1"/>
            <c:invertIfNegative val="0"/>
            <c:bubble3D val="0"/>
            <c:spPr>
              <a:pattFill prst="pct6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pct6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solidFill>
                <a:srgbClr val="A6A6A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68</c:v>
                </c:pt>
                <c:pt idx="1">
                  <c:v>17</c:v>
                </c:pt>
                <c:pt idx="2">
                  <c:v>51</c:v>
                </c:pt>
                <c:pt idx="4">
                  <c:v>32</c:v>
                </c:pt>
                <c:pt idx="5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"/>
        <c:axId val="118784512"/>
        <c:axId val="118475008"/>
      </c:barChart>
      <c:catAx>
        <c:axId val="1187845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18475008"/>
        <c:crosses val="autoZero"/>
        <c:auto val="1"/>
        <c:lblAlgn val="ctr"/>
        <c:lblOffset val="100"/>
        <c:noMultiLvlLbl val="0"/>
      </c:catAx>
      <c:valAx>
        <c:axId val="11847500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18784512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layout>
                <c:manualLayout>
                  <c:x val="-4.1666666666666683E-3"/>
                  <c:y val="-5.3133251081387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17</c:v>
                </c:pt>
                <c:pt idx="3">
                  <c:v>67</c:v>
                </c:pt>
                <c:pt idx="4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19021056"/>
        <c:axId val="118477888"/>
      </c:barChart>
      <c:catAx>
        <c:axId val="1190210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18477888"/>
        <c:crosses val="autoZero"/>
        <c:auto val="1"/>
        <c:lblAlgn val="ctr"/>
        <c:lblOffset val="100"/>
        <c:noMultiLvlLbl val="0"/>
      </c:catAx>
      <c:valAx>
        <c:axId val="11847788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19021056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layout>
                <c:manualLayout>
                  <c:x val="-4.1666666666666683E-3"/>
                  <c:y val="-5.3133251081387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Foglio1!$A$2:$A$10</c:f>
              <c:strCache>
                <c:ptCount val="9"/>
                <c:pt idx="3">
                  <c:v>6 OTTIMO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 PESSIMO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17</c:v>
                </c:pt>
                <c:pt idx="3">
                  <c:v>43</c:v>
                </c:pt>
                <c:pt idx="4">
                  <c:v>26</c:v>
                </c:pt>
                <c:pt idx="5">
                  <c:v>12</c:v>
                </c:pt>
                <c:pt idx="6">
                  <c:v>5</c:v>
                </c:pt>
                <c:pt idx="7">
                  <c:v>4</c:v>
                </c:pt>
                <c:pt idx="8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20649728"/>
        <c:axId val="114204672"/>
      </c:barChart>
      <c:catAx>
        <c:axId val="1206497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14204672"/>
        <c:crosses val="autoZero"/>
        <c:auto val="1"/>
        <c:lblAlgn val="ctr"/>
        <c:lblOffset val="100"/>
        <c:noMultiLvlLbl val="0"/>
      </c:catAx>
      <c:valAx>
        <c:axId val="114204672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2064972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42</c:v>
                </c:pt>
                <c:pt idx="1">
                  <c:v>42</c:v>
                </c:pt>
                <c:pt idx="2">
                  <c:v>15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20230400"/>
        <c:axId val="118479040"/>
      </c:barChart>
      <c:catAx>
        <c:axId val="1202304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18479040"/>
        <c:crosses val="autoZero"/>
        <c:auto val="1"/>
        <c:lblAlgn val="ctr"/>
        <c:lblOffset val="100"/>
        <c:noMultiLvlLbl val="0"/>
      </c:catAx>
      <c:valAx>
        <c:axId val="11847904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20230400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</c:numCache>
            </c:numRef>
          </c:cat>
          <c:val>
            <c:numRef>
              <c:f>Foglio1!$B$2:$B$7</c:f>
              <c:numCache>
                <c:formatCode>0</c:formatCode>
                <c:ptCount val="6"/>
                <c:pt idx="0">
                  <c:v>84</c:v>
                </c:pt>
                <c:pt idx="1">
                  <c:v>83</c:v>
                </c:pt>
                <c:pt idx="2">
                  <c:v>78.8</c:v>
                </c:pt>
                <c:pt idx="3">
                  <c:v>73.2</c:v>
                </c:pt>
                <c:pt idx="4">
                  <c:v>74.3</c:v>
                </c:pt>
                <c:pt idx="5">
                  <c:v>74.099999999999994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20326656"/>
        <c:axId val="114210432"/>
      </c:barChart>
      <c:catAx>
        <c:axId val="1203266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14210432"/>
        <c:crosses val="autoZero"/>
        <c:auto val="1"/>
        <c:lblAlgn val="ctr"/>
        <c:lblOffset val="100"/>
        <c:noMultiLvlLbl val="0"/>
      </c:catAx>
      <c:valAx>
        <c:axId val="11421043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one"/>
        <c:crossAx val="120326656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9C851-F6C9-411F-9FF8-7672DE9E5D74}" type="datetimeFigureOut">
              <a:rPr lang="it-IT" smtClean="0"/>
              <a:t>30/12/2016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FC5DB-4A2D-42EC-B2AC-5817774086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06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it-IT" smtClean="0"/>
          </a:p>
        </p:txBody>
      </p:sp>
    </p:spTree>
    <p:extLst>
      <p:ext uri="{BB962C8B-B14F-4D97-AF65-F5344CB8AC3E}">
        <p14:creationId xmlns:p14="http://schemas.microsoft.com/office/powerpoint/2010/main" val="3867441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12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2318895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14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3152309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15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2217641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16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2191065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>
                <a:solidFill>
                  <a:prstClr val="black"/>
                </a:solidFill>
              </a:rPr>
              <a:pPr defTabSz="766763"/>
              <a:t>17</a:t>
            </a:fld>
            <a:endParaRPr lang="it-IT" altLang="it-IT" smtClean="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3815507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18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2316972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19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3002203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20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1878664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21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1435124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561033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4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753693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545924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926906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8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2697159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9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3604121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10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1024955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763"/>
            <a:fld id="{7DC27BD6-FE61-4114-A482-BE95DE105AAB}" type="slidenum">
              <a:rPr lang="it-IT" altLang="it-IT" smtClean="0"/>
              <a:pPr defTabSz="766763"/>
              <a:t>11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528638"/>
            <a:ext cx="3263900" cy="2447925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84490" y="3179061"/>
            <a:ext cx="5379044" cy="5121575"/>
          </a:xfrm>
          <a:noFill/>
        </p:spPr>
        <p:txBody>
          <a:bodyPr/>
          <a:lstStyle/>
          <a:p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397199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A3565-B887-40A8-BE55-32330C7ECA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21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75F12-3C48-426B-9765-0021D087D5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44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274643"/>
            <a:ext cx="6031523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8F76D-4DED-44DE-8139-2203F555F5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605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0" y="126961"/>
            <a:ext cx="127000" cy="1269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5" name="Straight Connector 8"/>
          <p:cNvCxnSpPr/>
          <p:nvPr userDrawn="1"/>
        </p:nvCxnSpPr>
        <p:spPr bwMode="gray">
          <a:xfrm>
            <a:off x="8101013" y="270850"/>
            <a:ext cx="0" cy="768114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VCT_Backup_ID_27857" hidden="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323850" y="2374168"/>
            <a:ext cx="8496300" cy="1343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  <a:buFont typeface="Arial" charset="0"/>
              <a:buNone/>
              <a:defRPr/>
            </a:pPr>
            <a:r>
              <a:rPr lang="en-US" sz="3800">
                <a:solidFill>
                  <a:srgbClr val="000000"/>
                </a:solidFill>
                <a:cs typeface="Arial" charset="0"/>
              </a:rPr>
              <a:t>Click to edit Master title style</a:t>
            </a:r>
          </a:p>
        </p:txBody>
      </p:sp>
      <p:sp>
        <p:nvSpPr>
          <p:cNvPr id="61" name="VCT_Backup_ID_27858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23850" y="3808824"/>
            <a:ext cx="8496300" cy="153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00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1588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3175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4763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635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463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35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2000">
                <a:solidFill>
                  <a:srgbClr val="000000"/>
                </a:solidFill>
                <a:cs typeface="Arial" charset="0"/>
              </a:rPr>
              <a:t>Click to edit Master subtitle style</a:t>
            </a:r>
          </a:p>
        </p:txBody>
      </p:sp>
      <p:pic>
        <p:nvPicPr>
          <p:cNvPr id="63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243888" y="270850"/>
            <a:ext cx="576262" cy="76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itle Placeholder 1"/>
          <p:cNvSpPr>
            <a:spLocks noGrp="1"/>
          </p:cNvSpPr>
          <p:nvPr>
            <p:ph type="ctrTitle"/>
          </p:nvPr>
        </p:nvSpPr>
        <p:spPr>
          <a:xfrm>
            <a:off x="323850" y="2374168"/>
            <a:ext cx="8496300" cy="1343669"/>
          </a:xfrm>
        </p:spPr>
        <p:txBody>
          <a:bodyPr/>
          <a:lstStyle>
            <a:lvl1pPr>
              <a:defRPr sz="380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7652" name="Text Placeholder 2"/>
          <p:cNvSpPr>
            <a:spLocks noGrp="1"/>
          </p:cNvSpPr>
          <p:nvPr>
            <p:ph type="subTitle" idx="1"/>
          </p:nvPr>
        </p:nvSpPr>
        <p:spPr>
          <a:xfrm>
            <a:off x="323850" y="3808824"/>
            <a:ext cx="8496300" cy="1534110"/>
          </a:xfrm>
        </p:spPr>
        <p:txBody>
          <a:bodyPr/>
          <a:lstStyle>
            <a:lvl1pPr>
              <a:spcBef>
                <a:spcPct val="20000"/>
              </a:spcBef>
              <a:defRPr sz="2000" smtClean="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cxnSp>
        <p:nvCxnSpPr>
          <p:cNvPr id="15" name="Straight Connector 8"/>
          <p:cNvCxnSpPr/>
          <p:nvPr userDrawn="1"/>
        </p:nvCxnSpPr>
        <p:spPr bwMode="gray">
          <a:xfrm>
            <a:off x="8101013" y="270850"/>
            <a:ext cx="0" cy="768114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 userDrawn="1"/>
        </p:nvSpPr>
        <p:spPr bwMode="auto">
          <a:xfrm>
            <a:off x="7161280" y="244239"/>
            <a:ext cx="908117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700" b="1" i="1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In collaborazione con 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003" y="579971"/>
            <a:ext cx="725637" cy="431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47463" y="114722"/>
            <a:ext cx="1382033" cy="68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ttangolo 18"/>
          <p:cNvSpPr>
            <a:spLocks noChangeAspect="1"/>
          </p:cNvSpPr>
          <p:nvPr userDrawn="1"/>
        </p:nvSpPr>
        <p:spPr bwMode="auto">
          <a:xfrm>
            <a:off x="5850380" y="652714"/>
            <a:ext cx="1319621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700" b="1" dirty="0">
                <a:solidFill>
                  <a:srgbClr val="E95E0F"/>
                </a:solidFill>
                <a:latin typeface="Arial" pitchFamily="34" charset="0"/>
                <a:cs typeface="Arial" panose="020B0604020202020204" pitchFamily="34" charset="0"/>
              </a:rPr>
              <a:t>Direzione Centrale Servizi ai Contribuenti</a:t>
            </a:r>
          </a:p>
        </p:txBody>
      </p:sp>
    </p:spTree>
    <p:extLst>
      <p:ext uri="{BB962C8B-B14F-4D97-AF65-F5344CB8AC3E}">
        <p14:creationId xmlns:p14="http://schemas.microsoft.com/office/powerpoint/2010/main" val="39511965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6"/>
          <p:cNvSpPr>
            <a:spLocks noGrp="1"/>
          </p:cNvSpPr>
          <p:nvPr>
            <p:ph type="body" sz="quarter" idx="12"/>
          </p:nvPr>
        </p:nvSpPr>
        <p:spPr bwMode="gray">
          <a:xfrm>
            <a:off x="323850" y="8601595"/>
            <a:ext cx="8496300" cy="192557"/>
          </a:xfrm>
        </p:spPr>
        <p:txBody>
          <a:bodyPr tIns="0" bIns="36000"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bg2"/>
                </a:solidFill>
              </a:defRPr>
            </a:lvl1pPr>
            <a:lvl2pPr marL="0" indent="0">
              <a:spcBef>
                <a:spcPts val="300"/>
              </a:spcBef>
              <a:spcAft>
                <a:spcPts val="0"/>
              </a:spcAft>
              <a:buNone/>
              <a:defRPr sz="900">
                <a:solidFill>
                  <a:schemeClr val="bg2"/>
                </a:solidFill>
              </a:defRPr>
            </a:lvl2pPr>
            <a:lvl3pPr marL="0" indent="0">
              <a:spcBef>
                <a:spcPts val="300"/>
              </a:spcBef>
              <a:spcAft>
                <a:spcPts val="0"/>
              </a:spcAft>
              <a:buNone/>
              <a:defRPr sz="900">
                <a:solidFill>
                  <a:schemeClr val="bg2"/>
                </a:solidFill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900">
                <a:solidFill>
                  <a:schemeClr val="bg2"/>
                </a:solidFill>
              </a:defRPr>
            </a:lvl4pPr>
            <a:lvl5pPr>
              <a:spcBef>
                <a:spcPts val="300"/>
              </a:spcBef>
              <a:spcAft>
                <a:spcPts val="0"/>
              </a:spcAft>
              <a:defRPr sz="900" b="0">
                <a:solidFill>
                  <a:schemeClr val="bg2"/>
                </a:solidFill>
              </a:defRPr>
            </a:lvl5pPr>
            <a:lvl6pPr marL="0" indent="0">
              <a:spcBef>
                <a:spcPts val="300"/>
              </a:spcBef>
              <a:buNone/>
              <a:defRPr sz="900">
                <a:solidFill>
                  <a:schemeClr val="bg2"/>
                </a:solidFill>
              </a:defRPr>
            </a:lvl6pPr>
            <a:lvl7pPr marL="0" indent="0">
              <a:spcBef>
                <a:spcPts val="300"/>
              </a:spcBef>
              <a:buNone/>
              <a:defRPr sz="900">
                <a:solidFill>
                  <a:schemeClr val="bg2"/>
                </a:solidFill>
              </a:defRPr>
            </a:lvl7pPr>
            <a:lvl8pPr marL="0" indent="0">
              <a:spcBef>
                <a:spcPts val="300"/>
              </a:spcBef>
              <a:buNone/>
              <a:defRPr sz="900">
                <a:solidFill>
                  <a:schemeClr val="bg2"/>
                </a:solidFill>
              </a:defRPr>
            </a:lvl8pPr>
            <a:lvl9pPr marL="0" indent="0">
              <a:spcBef>
                <a:spcPts val="300"/>
              </a:spcBef>
              <a:buNone/>
              <a:defRPr sz="900">
                <a:solidFill>
                  <a:schemeClr val="bg2"/>
                </a:solidFill>
              </a:defRPr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641126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3528" y="1220940"/>
            <a:ext cx="8496944" cy="7284871"/>
          </a:xfrm>
        </p:spPr>
        <p:txBody>
          <a:bodyPr/>
          <a:lstStyle>
            <a:lvl2pPr>
              <a:spcAft>
                <a:spcPts val="0"/>
              </a:spcAft>
              <a:defRPr/>
            </a:lvl2pPr>
          </a:lstStyle>
          <a:p>
            <a:pPr lvl="0"/>
            <a:r>
              <a:rPr lang="it-IT" noProof="0" dirty="0" smtClean="0"/>
              <a:t>Fare clic per modificare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2"/>
          </p:nvPr>
        </p:nvSpPr>
        <p:spPr bwMode="gray">
          <a:xfrm>
            <a:off x="323850" y="8601595"/>
            <a:ext cx="8496300" cy="192557"/>
          </a:xfrm>
        </p:spPr>
        <p:txBody>
          <a:bodyPr tIns="0" bIns="36000" anchor="b"/>
          <a:lstStyle>
            <a:lvl1pPr marL="0" indent="0">
              <a:spcBef>
                <a:spcPts val="300"/>
              </a:spcBef>
              <a:spcAft>
                <a:spcPts val="0"/>
              </a:spcAft>
              <a:buNone/>
              <a:defRPr sz="900">
                <a:solidFill>
                  <a:schemeClr val="bg2"/>
                </a:solidFill>
              </a:defRPr>
            </a:lvl1pPr>
            <a:lvl2pPr marL="0" indent="0">
              <a:spcBef>
                <a:spcPts val="300"/>
              </a:spcBef>
              <a:spcAft>
                <a:spcPts val="0"/>
              </a:spcAft>
              <a:buNone/>
              <a:defRPr sz="900">
                <a:solidFill>
                  <a:schemeClr val="bg2"/>
                </a:solidFill>
              </a:defRPr>
            </a:lvl2pPr>
            <a:lvl3pPr marL="0" indent="0">
              <a:spcBef>
                <a:spcPts val="300"/>
              </a:spcBef>
              <a:spcAft>
                <a:spcPts val="0"/>
              </a:spcAft>
              <a:buNone/>
              <a:defRPr sz="900">
                <a:solidFill>
                  <a:schemeClr val="bg2"/>
                </a:solidFill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900">
                <a:solidFill>
                  <a:schemeClr val="bg2"/>
                </a:solidFill>
              </a:defRPr>
            </a:lvl4pPr>
            <a:lvl5pPr>
              <a:spcBef>
                <a:spcPts val="300"/>
              </a:spcBef>
              <a:spcAft>
                <a:spcPts val="0"/>
              </a:spcAft>
              <a:defRPr sz="900" b="0">
                <a:solidFill>
                  <a:schemeClr val="bg2"/>
                </a:solidFill>
              </a:defRPr>
            </a:lvl5pPr>
            <a:lvl6pPr marL="0" indent="0">
              <a:spcBef>
                <a:spcPts val="300"/>
              </a:spcBef>
              <a:buNone/>
              <a:defRPr sz="900">
                <a:solidFill>
                  <a:schemeClr val="bg2"/>
                </a:solidFill>
              </a:defRPr>
            </a:lvl6pPr>
            <a:lvl7pPr marL="0" indent="0">
              <a:spcBef>
                <a:spcPts val="300"/>
              </a:spcBef>
              <a:buNone/>
              <a:defRPr sz="900">
                <a:solidFill>
                  <a:schemeClr val="bg2"/>
                </a:solidFill>
              </a:defRPr>
            </a:lvl7pPr>
            <a:lvl8pPr marL="0" indent="0">
              <a:spcBef>
                <a:spcPts val="300"/>
              </a:spcBef>
              <a:buNone/>
              <a:defRPr sz="900">
                <a:solidFill>
                  <a:schemeClr val="bg2"/>
                </a:solidFill>
              </a:defRPr>
            </a:lvl8pPr>
            <a:lvl9pPr marL="0" indent="0">
              <a:spcBef>
                <a:spcPts val="300"/>
              </a:spcBef>
              <a:buNone/>
              <a:defRPr sz="900">
                <a:solidFill>
                  <a:schemeClr val="bg2"/>
                </a:solidFill>
              </a:defRPr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779875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2372052"/>
            <a:ext cx="1296144" cy="297550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90" y="4483728"/>
            <a:ext cx="2736303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 baseline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3907842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2372052"/>
            <a:ext cx="2736304" cy="1535789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4771670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7" y="5059612"/>
            <a:ext cx="2736226" cy="28659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Picture Placeholder 4"/>
          <p:cNvSpPr>
            <a:spLocks noGrp="1"/>
          </p:cNvSpPr>
          <p:nvPr>
            <p:ph type="pic" sz="quarter" idx="28"/>
          </p:nvPr>
        </p:nvSpPr>
        <p:spPr bwMode="gray">
          <a:xfrm>
            <a:off x="4644728" y="2372052"/>
            <a:ext cx="1296144" cy="297550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890" y="4483728"/>
            <a:ext cx="2736303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888" y="3907842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888" y="2372052"/>
            <a:ext cx="2736304" cy="1535789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888" y="4771670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967" y="5059612"/>
            <a:ext cx="2736226" cy="28659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09574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27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3907793"/>
            <a:ext cx="1296144" cy="239966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90" y="5443625"/>
            <a:ext cx="2736303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4867739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3908060"/>
            <a:ext cx="2736304" cy="95967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5731566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7" y="6019509"/>
            <a:ext cx="2736226" cy="28659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3" name="Picture Placeholder 4"/>
          <p:cNvSpPr>
            <a:spLocks noGrp="1"/>
          </p:cNvSpPr>
          <p:nvPr>
            <p:ph type="pic" sz="quarter" idx="28"/>
          </p:nvPr>
        </p:nvSpPr>
        <p:spPr bwMode="gray">
          <a:xfrm>
            <a:off x="4644728" y="3907793"/>
            <a:ext cx="1296144" cy="239966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890" y="5443625"/>
            <a:ext cx="2736303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888" y="4867739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888" y="3908060"/>
            <a:ext cx="2736304" cy="95967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888" y="5731566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967" y="6019509"/>
            <a:ext cx="2736226" cy="28659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34"/>
          </p:nvPr>
        </p:nvSpPr>
        <p:spPr bwMode="gray">
          <a:xfrm>
            <a:off x="323528" y="1316301"/>
            <a:ext cx="1296144" cy="239966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35"/>
          </p:nvPr>
        </p:nvSpPr>
        <p:spPr bwMode="gray">
          <a:xfrm>
            <a:off x="1763690" y="2851865"/>
            <a:ext cx="2736303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36"/>
          </p:nvPr>
        </p:nvSpPr>
        <p:spPr bwMode="gray">
          <a:xfrm>
            <a:off x="1763688" y="2275979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37"/>
          </p:nvPr>
        </p:nvSpPr>
        <p:spPr bwMode="gray">
          <a:xfrm>
            <a:off x="1763688" y="1316300"/>
            <a:ext cx="2736304" cy="95967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38"/>
          </p:nvPr>
        </p:nvSpPr>
        <p:spPr bwMode="gray">
          <a:xfrm>
            <a:off x="1763688" y="3139807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39"/>
          </p:nvPr>
        </p:nvSpPr>
        <p:spPr bwMode="gray">
          <a:xfrm>
            <a:off x="1763767" y="3427750"/>
            <a:ext cx="2736226" cy="28659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9" name="Picture Placeholder 4"/>
          <p:cNvSpPr>
            <a:spLocks noGrp="1"/>
          </p:cNvSpPr>
          <p:nvPr>
            <p:ph type="pic" sz="quarter" idx="40"/>
          </p:nvPr>
        </p:nvSpPr>
        <p:spPr bwMode="gray">
          <a:xfrm>
            <a:off x="4644728" y="1316301"/>
            <a:ext cx="1296144" cy="239966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41"/>
          </p:nvPr>
        </p:nvSpPr>
        <p:spPr bwMode="gray">
          <a:xfrm>
            <a:off x="6084890" y="2851865"/>
            <a:ext cx="2736303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42"/>
          </p:nvPr>
        </p:nvSpPr>
        <p:spPr bwMode="gray">
          <a:xfrm>
            <a:off x="6084888" y="2275979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43"/>
          </p:nvPr>
        </p:nvSpPr>
        <p:spPr bwMode="gray">
          <a:xfrm>
            <a:off x="6084888" y="1316300"/>
            <a:ext cx="2736304" cy="95967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44"/>
          </p:nvPr>
        </p:nvSpPr>
        <p:spPr bwMode="gray">
          <a:xfrm>
            <a:off x="6084888" y="3139807"/>
            <a:ext cx="2736304" cy="28794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45"/>
          </p:nvPr>
        </p:nvSpPr>
        <p:spPr bwMode="gray">
          <a:xfrm>
            <a:off x="6084967" y="3427750"/>
            <a:ext cx="2736226" cy="28659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24159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990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262386"/>
            <a:ext cx="6335713" cy="768114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534378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262386"/>
            <a:ext cx="6335713" cy="768114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220940"/>
            <a:ext cx="8496300" cy="5086896"/>
          </a:xfrm>
        </p:spPr>
        <p:txBody>
          <a:bodyPr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475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C2CD-CCAC-4B76-9C3C-3D4F4C39C7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66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C622A-3D10-44D5-A9D4-6B43EA7C3B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61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2" y="1600205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2338" y="1600205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BCCC3-08F6-4BA6-9685-390501F609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33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DA584-DD4C-4B47-B6BF-FB2CB03220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88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E2FA4-2401-46BA-97F7-6C1BFAABC5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73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D7A4B-934B-4E08-A813-1675B2580E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47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5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CFA68-E327-4B5C-A5D6-1EF9D6FDB0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94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66DEB-E617-4010-93FD-F8A54BA23F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36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16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51031" y="6165855"/>
            <a:ext cx="1440474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323850" y="6308725"/>
            <a:ext cx="3598985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5219702" y="6597650"/>
            <a:ext cx="3598985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71953" y="6599243"/>
            <a:ext cx="798634" cy="358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73C6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1EC8CE-49EA-4803-9B99-EEA054EBC81C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33380"/>
            <a:ext cx="9144000" cy="620713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Rettangolo 1"/>
          <p:cNvSpPr/>
          <p:nvPr userDrawn="1"/>
        </p:nvSpPr>
        <p:spPr bwMode="auto">
          <a:xfrm>
            <a:off x="5530700" y="6260830"/>
            <a:ext cx="1728192" cy="2340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it-IT" sz="1000" b="1" i="1" dirty="0">
                <a:solidFill>
                  <a:srgbClr val="000000"/>
                </a:solidFill>
                <a:latin typeface="Arial" pitchFamily="34" charset="0"/>
              </a:rPr>
              <a:t>In collaborazione con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200" y="6214748"/>
            <a:ext cx="324389" cy="34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166" y="6165309"/>
            <a:ext cx="827827" cy="40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31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73C62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73C62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73C62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73C6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1" y="262386"/>
            <a:ext cx="6335713" cy="76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Titolo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 bwMode="gray">
          <a:xfrm>
            <a:off x="323850" y="1220940"/>
            <a:ext cx="8496300" cy="508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 smtClean="0"/>
              <a:t>Testo</a:t>
            </a:r>
          </a:p>
          <a:p>
            <a:pPr lvl="1"/>
            <a:r>
              <a:rPr lang="it-IT" altLang="it-IT" dirty="0" smtClean="0"/>
              <a:t>Testo</a:t>
            </a:r>
          </a:p>
          <a:p>
            <a:pPr lvl="2"/>
            <a:r>
              <a:rPr lang="it-IT" altLang="it-IT" dirty="0" smtClean="0"/>
              <a:t>Testo</a:t>
            </a:r>
          </a:p>
          <a:p>
            <a:pPr lvl="3"/>
            <a:r>
              <a:rPr lang="it-IT" altLang="it-IT" dirty="0" smtClean="0"/>
              <a:t>Testo</a:t>
            </a:r>
          </a:p>
          <a:p>
            <a:pPr lvl="4"/>
            <a:r>
              <a:rPr lang="it-IT" altLang="it-IT" dirty="0" smtClean="0"/>
              <a:t>Testo</a:t>
            </a:r>
          </a:p>
        </p:txBody>
      </p:sp>
      <p:sp>
        <p:nvSpPr>
          <p:cNvPr id="4" name="VCT_Marker_ID_4" hidden="1"/>
          <p:cNvSpPr/>
          <p:nvPr>
            <p:custDataLst>
              <p:tags r:id="rId11"/>
            </p:custDataLst>
          </p:nvPr>
        </p:nvSpPr>
        <p:spPr bwMode="gray">
          <a:xfrm>
            <a:off x="1270000" y="126961"/>
            <a:ext cx="127000" cy="1269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35" name="Straight Connector 8"/>
          <p:cNvCxnSpPr/>
          <p:nvPr/>
        </p:nvCxnSpPr>
        <p:spPr bwMode="gray">
          <a:xfrm>
            <a:off x="8101013" y="270850"/>
            <a:ext cx="0" cy="768114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Rectangle 202"/>
          <p:cNvSpPr>
            <a:spLocks noChangeArrowheads="1"/>
          </p:cNvSpPr>
          <p:nvPr/>
        </p:nvSpPr>
        <p:spPr bwMode="gray">
          <a:xfrm>
            <a:off x="7524750" y="6595614"/>
            <a:ext cx="1295400" cy="1438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CDEFAA6-9447-4B9C-A137-3266300C92EB}" type="slidenum">
              <a:rPr lang="it-IT" altLang="it-IT" sz="800">
                <a:solidFill>
                  <a:srgbClr val="92858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 sz="800">
              <a:solidFill>
                <a:srgbClr val="928580"/>
              </a:solidFill>
            </a:endParaRPr>
          </a:p>
        </p:txBody>
      </p:sp>
      <p:sp>
        <p:nvSpPr>
          <p:cNvPr id="1228" name="Rectangle 204"/>
          <p:cNvSpPr>
            <a:spLocks noChangeArrowheads="1"/>
          </p:cNvSpPr>
          <p:nvPr userDrawn="1"/>
        </p:nvSpPr>
        <p:spPr bwMode="gray">
          <a:xfrm>
            <a:off x="323851" y="6595614"/>
            <a:ext cx="7053263" cy="1438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lvl="8">
              <a:defRPr/>
            </a:pPr>
            <a:r>
              <a:rPr lang="it-IT" sz="800" i="1" dirty="0">
                <a:solidFill>
                  <a:srgbClr val="928580"/>
                </a:solidFill>
                <a:latin typeface="Arial" panose="020B0604020202020204" pitchFamily="34" charset="0"/>
                <a:cs typeface="Arial" charset="0"/>
              </a:rPr>
              <a:t>CAM – Report conclusivo | Maggio 2016</a:t>
            </a:r>
          </a:p>
        </p:txBody>
      </p:sp>
      <p:pic>
        <p:nvPicPr>
          <p:cNvPr id="103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243888" y="270850"/>
            <a:ext cx="576262" cy="76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/>
          <p:cNvSpPr/>
          <p:nvPr userDrawn="1"/>
        </p:nvSpPr>
        <p:spPr bwMode="auto">
          <a:xfrm>
            <a:off x="7161280" y="244239"/>
            <a:ext cx="908117" cy="2955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700" b="1" i="1" dirty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In collaborazione con 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003" y="579971"/>
            <a:ext cx="725637" cy="431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 &#10;&#10;Direzione Centrale Gestione Tributi &#10;______________&#10;Settore  Servizi  all’Utenza&#10;Ufficio Assistenza all’Utenza&#10;&#10;&#10;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268" y="228923"/>
            <a:ext cx="1460029" cy="99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98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defRPr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1588" indent="-1588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80975" indent="-177800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360363" indent="-177800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539750" indent="-177800" algn="l" rtl="0" eaLnBrk="0" fontAlgn="base" hangingPunct="0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1A3565-B887-40A8-BE55-32330C7ECAA1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sp>
        <p:nvSpPr>
          <p:cNvPr id="5" name="Rectangle 1027"/>
          <p:cNvSpPr txBox="1">
            <a:spLocks noGrp="1" noChangeArrowheads="1"/>
          </p:cNvSpPr>
          <p:nvPr>
            <p:ph type="ctrTitle"/>
          </p:nvPr>
        </p:nvSpPr>
        <p:spPr bwMode="gray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000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sz="4000" dirty="0" err="1">
                <a:solidFill>
                  <a:srgbClr val="E3600F"/>
                </a:solidFill>
              </a:rPr>
              <a:t>Customer</a:t>
            </a:r>
            <a:r>
              <a:rPr lang="it-IT" sz="4000" dirty="0">
                <a:solidFill>
                  <a:srgbClr val="E3600F"/>
                </a:solidFill>
              </a:rPr>
              <a:t> </a:t>
            </a:r>
            <a:r>
              <a:rPr lang="it-IT" sz="4000" dirty="0" err="1">
                <a:solidFill>
                  <a:srgbClr val="E3600F"/>
                </a:solidFill>
              </a:rPr>
              <a:t>Satisfaction</a:t>
            </a:r>
            <a:r>
              <a:rPr lang="it-IT" sz="4000" dirty="0">
                <a:solidFill>
                  <a:srgbClr val="E3600F"/>
                </a:solidFill>
              </a:rPr>
              <a:t> 2016</a:t>
            </a:r>
            <a:br>
              <a:rPr lang="it-IT" sz="4000" dirty="0">
                <a:solidFill>
                  <a:srgbClr val="E3600F"/>
                </a:solidFill>
              </a:rPr>
            </a:br>
            <a:r>
              <a:rPr lang="it-IT" sz="2800" dirty="0">
                <a:solidFill>
                  <a:srgbClr val="E3600F"/>
                </a:solidFill>
              </a:rPr>
              <a:t>Sintesi dei </a:t>
            </a:r>
            <a:r>
              <a:rPr lang="it-IT" sz="2800" dirty="0" smtClean="0">
                <a:solidFill>
                  <a:srgbClr val="E3600F"/>
                </a:solidFill>
              </a:rPr>
              <a:t>risultati</a:t>
            </a:r>
            <a:br>
              <a:rPr lang="it-IT" sz="2800" dirty="0" smtClean="0">
                <a:solidFill>
                  <a:srgbClr val="E3600F"/>
                </a:solidFill>
              </a:rPr>
            </a:br>
            <a:r>
              <a:rPr lang="it-IT" sz="2800" dirty="0">
                <a:solidFill>
                  <a:srgbClr val="E3600F"/>
                </a:solidFill>
              </a:rPr>
              <a:t/>
            </a:r>
            <a:br>
              <a:rPr lang="it-IT" sz="2800" dirty="0">
                <a:solidFill>
                  <a:srgbClr val="E3600F"/>
                </a:solidFill>
              </a:rPr>
            </a:br>
            <a:r>
              <a:rPr lang="it-IT" sz="2400" dirty="0">
                <a:solidFill>
                  <a:srgbClr val="E3600F"/>
                </a:solidFill>
                <a:latin typeface="Insight screen"/>
                <a:ea typeface="+mj-ea"/>
                <a:cs typeface="+mj-cs"/>
              </a:rPr>
              <a:t>CAM – Centri Assistenza Multicanale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rgbClr val="E3600F"/>
                </a:solidFill>
                <a:latin typeface="Insight screen"/>
                <a:ea typeface="+mj-ea"/>
                <a:cs typeface="+mj-cs"/>
              </a:rPr>
              <a:t> </a:t>
            </a:r>
            <a:r>
              <a:rPr lang="it-IT" sz="2400" b="1" dirty="0">
                <a:solidFill>
                  <a:srgbClr val="E3600F"/>
                </a:solidFill>
                <a:latin typeface="Insight screen"/>
                <a:ea typeface="+mj-ea"/>
                <a:cs typeface="+mj-cs"/>
              </a:rPr>
              <a:t>Report conclusivo </a:t>
            </a:r>
            <a:r>
              <a:rPr lang="it-IT" sz="2400" b="1" dirty="0" smtClean="0">
                <a:solidFill>
                  <a:srgbClr val="E3600F"/>
                </a:solidFill>
                <a:latin typeface="Insight screen"/>
                <a:ea typeface="+mj-ea"/>
                <a:cs typeface="+mj-cs"/>
              </a:rPr>
              <a:t>ricerca quantitativa </a:t>
            </a:r>
            <a:endParaRPr lang="it-IT" sz="2400" i="1" dirty="0">
              <a:solidFill>
                <a:srgbClr val="E3600F"/>
              </a:solidFill>
              <a:latin typeface="Insight screen"/>
              <a:ea typeface="+mj-ea"/>
              <a:cs typeface="+mj-cs"/>
            </a:endParaRPr>
          </a:p>
        </p:txBody>
      </p:sp>
      <p:pic>
        <p:nvPicPr>
          <p:cNvPr id="6" name="Picture 2" descr="Assistenza fi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9" y="4552306"/>
            <a:ext cx="1524000" cy="152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65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17989" y="165645"/>
            <a:ext cx="8625254" cy="648072"/>
          </a:xfrm>
          <a:noFill/>
        </p:spPr>
        <p:txBody>
          <a:bodyPr/>
          <a:lstStyle/>
          <a:p>
            <a:r>
              <a:rPr lang="en-US" sz="2400" dirty="0" err="1" smtClean="0"/>
              <a:t>Profilo</a:t>
            </a:r>
            <a:r>
              <a:rPr lang="en-US" sz="2400" dirty="0" smtClean="0"/>
              <a:t> </a:t>
            </a:r>
            <a:r>
              <a:rPr lang="en-US" sz="2400" dirty="0" err="1" smtClean="0"/>
              <a:t>utenti</a:t>
            </a:r>
            <a:r>
              <a:rPr lang="en-US" sz="2400" dirty="0" smtClean="0"/>
              <a:t>: </a:t>
            </a:r>
            <a:r>
              <a:rPr lang="en-US" sz="2400" dirty="0" err="1" smtClean="0"/>
              <a:t>tipologia</a:t>
            </a:r>
            <a:r>
              <a:rPr lang="en-US" sz="2400" dirty="0" smtClean="0"/>
              <a:t> </a:t>
            </a:r>
            <a:r>
              <a:rPr lang="en-US" sz="2400" dirty="0" err="1" smtClean="0"/>
              <a:t>utente</a:t>
            </a:r>
            <a:endParaRPr lang="en-US" sz="2400" dirty="0" smtClean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740037564"/>
              </p:ext>
            </p:extLst>
          </p:nvPr>
        </p:nvGraphicFramePr>
        <p:xfrm>
          <a:off x="2663542" y="2015918"/>
          <a:ext cx="6096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Connettore 1 5"/>
          <p:cNvCxnSpPr/>
          <p:nvPr/>
        </p:nvCxnSpPr>
        <p:spPr bwMode="auto">
          <a:xfrm flipV="1">
            <a:off x="5569034" y="2840893"/>
            <a:ext cx="864000" cy="67179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ttangolo 6"/>
          <p:cNvSpPr/>
          <p:nvPr/>
        </p:nvSpPr>
        <p:spPr bwMode="auto">
          <a:xfrm>
            <a:off x="5901379" y="1856324"/>
            <a:ext cx="3142918" cy="683866"/>
          </a:xfrm>
          <a:prstGeom prst="rect">
            <a:avLst/>
          </a:prstGeom>
          <a:noFill/>
          <a:ln w="50800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sz="1000" dirty="0">
                <a:latin typeface="+mj-lt"/>
              </a:rPr>
              <a:t>Commercialista		</a:t>
            </a:r>
            <a:r>
              <a:rPr lang="it-IT" sz="1000" dirty="0" smtClean="0">
                <a:latin typeface="+mj-lt"/>
              </a:rPr>
              <a:t>13%</a:t>
            </a:r>
            <a:endParaRPr lang="it-IT" sz="1000" dirty="0">
              <a:latin typeface="+mj-lt"/>
            </a:endParaRPr>
          </a:p>
          <a:p>
            <a:pPr defTabSz="779343"/>
            <a:r>
              <a:rPr lang="it-IT" sz="1000" dirty="0">
                <a:latin typeface="+mj-lt"/>
              </a:rPr>
              <a:t>Ragioniere/perito commerciale	</a:t>
            </a:r>
            <a:r>
              <a:rPr lang="it-IT" sz="1000" dirty="0" smtClean="0">
                <a:latin typeface="+mj-lt"/>
              </a:rPr>
              <a:t>  5</a:t>
            </a:r>
            <a:r>
              <a:rPr lang="it-IT" sz="1000" dirty="0">
                <a:latin typeface="+mj-lt"/>
              </a:rPr>
              <a:t>%</a:t>
            </a:r>
          </a:p>
          <a:p>
            <a:pPr defTabSz="779343"/>
            <a:r>
              <a:rPr lang="it-IT" sz="1000" dirty="0">
                <a:latin typeface="+mj-lt"/>
              </a:rPr>
              <a:t>Consulente fiscale/del lavoro 	</a:t>
            </a:r>
            <a:r>
              <a:rPr lang="it-IT" sz="1000" dirty="0" smtClean="0">
                <a:latin typeface="+mj-lt"/>
              </a:rPr>
              <a:t>  4%</a:t>
            </a:r>
            <a:endParaRPr lang="it-IT" sz="1000" dirty="0">
              <a:latin typeface="+mj-lt"/>
            </a:endParaRPr>
          </a:p>
          <a:p>
            <a:pPr defTabSz="779343"/>
            <a:r>
              <a:rPr lang="it-IT" sz="1000" dirty="0">
                <a:latin typeface="+mj-lt"/>
              </a:rPr>
              <a:t>Altro professionista		</a:t>
            </a:r>
            <a:r>
              <a:rPr lang="it-IT" sz="1000" dirty="0" smtClean="0">
                <a:latin typeface="+mj-lt"/>
              </a:rPr>
              <a:t>  8%</a:t>
            </a:r>
            <a:endParaRPr lang="it-IT" sz="1000" dirty="0">
              <a:latin typeface="+mj-lt"/>
            </a:endParaRPr>
          </a:p>
        </p:txBody>
      </p:sp>
      <p:cxnSp>
        <p:nvCxnSpPr>
          <p:cNvPr id="12" name="Connettore 1 11"/>
          <p:cNvCxnSpPr/>
          <p:nvPr/>
        </p:nvCxnSpPr>
        <p:spPr bwMode="auto">
          <a:xfrm flipH="1" flipV="1">
            <a:off x="1795339" y="3416705"/>
            <a:ext cx="1728192" cy="113323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B3CCE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ttangolo 12"/>
          <p:cNvSpPr/>
          <p:nvPr/>
        </p:nvSpPr>
        <p:spPr bwMode="auto">
          <a:xfrm>
            <a:off x="384458" y="1640301"/>
            <a:ext cx="3456384" cy="1299419"/>
          </a:xfrm>
          <a:prstGeom prst="rect">
            <a:avLst/>
          </a:prstGeom>
          <a:noFill/>
          <a:ln w="50800" cap="flat" cmpd="sng" algn="ctr">
            <a:solidFill>
              <a:srgbClr val="B3CC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sz="1000" dirty="0" smtClean="0"/>
              <a:t>Pensionato			31</a:t>
            </a:r>
            <a:r>
              <a:rPr lang="it-IT" sz="1000" dirty="0"/>
              <a:t>%</a:t>
            </a:r>
          </a:p>
          <a:p>
            <a:pPr defTabSz="779343"/>
            <a:r>
              <a:rPr lang="it-IT" sz="1000" dirty="0" smtClean="0">
                <a:latin typeface="+mj-lt"/>
              </a:rPr>
              <a:t>Lavoratore dipendente		25%</a:t>
            </a:r>
            <a:endParaRPr lang="it-IT" sz="1000" dirty="0">
              <a:latin typeface="+mj-lt"/>
            </a:endParaRPr>
          </a:p>
          <a:p>
            <a:pPr defTabSz="779343"/>
            <a:r>
              <a:rPr lang="it-IT" sz="1000" dirty="0" smtClean="0">
                <a:latin typeface="+mj-lt"/>
              </a:rPr>
              <a:t>Libero professionista		  5%</a:t>
            </a:r>
            <a:endParaRPr lang="it-IT" sz="1000" dirty="0">
              <a:latin typeface="+mj-lt"/>
            </a:endParaRPr>
          </a:p>
          <a:p>
            <a:r>
              <a:rPr lang="it-IT" sz="1000" dirty="0" smtClean="0">
                <a:latin typeface="+mj-lt"/>
              </a:rPr>
              <a:t>Imprenditore/commerciante/Artigiano          3%</a:t>
            </a:r>
            <a:endParaRPr lang="it-IT" sz="1000" dirty="0">
              <a:latin typeface="+mj-lt"/>
            </a:endParaRPr>
          </a:p>
          <a:p>
            <a:pPr defTabSz="779343"/>
            <a:r>
              <a:rPr lang="it-IT" sz="1000" dirty="0" smtClean="0">
                <a:latin typeface="+mj-lt"/>
              </a:rPr>
              <a:t>Casalinga			  3%</a:t>
            </a:r>
            <a:endParaRPr lang="it-IT" sz="1000" dirty="0">
              <a:latin typeface="+mj-lt"/>
            </a:endParaRPr>
          </a:p>
          <a:p>
            <a:pPr defTabSz="779343"/>
            <a:r>
              <a:rPr lang="it-IT" sz="1000" dirty="0">
                <a:latin typeface="+mj-lt"/>
              </a:rPr>
              <a:t>In attesa di </a:t>
            </a:r>
            <a:r>
              <a:rPr lang="it-IT" sz="1000" dirty="0" smtClean="0">
                <a:latin typeface="+mj-lt"/>
              </a:rPr>
              <a:t>occupazione		  2%</a:t>
            </a:r>
            <a:endParaRPr lang="it-IT" sz="1000" dirty="0">
              <a:latin typeface="+mj-lt"/>
            </a:endParaRPr>
          </a:p>
          <a:p>
            <a:pPr defTabSz="779343"/>
            <a:r>
              <a:rPr lang="it-IT" sz="1000" dirty="0" smtClean="0">
                <a:latin typeface="+mj-lt"/>
              </a:rPr>
              <a:t>Altro			  1%</a:t>
            </a:r>
            <a:endParaRPr lang="it-IT" sz="1000" dirty="0"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8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17989" y="332656"/>
            <a:ext cx="8625254" cy="648072"/>
          </a:xfrm>
          <a:noFill/>
        </p:spPr>
        <p:txBody>
          <a:bodyPr/>
          <a:lstStyle/>
          <a:p>
            <a:r>
              <a:rPr lang="en-US" sz="2400" dirty="0" err="1" smtClean="0"/>
              <a:t>Profilo</a:t>
            </a:r>
            <a:r>
              <a:rPr lang="en-US" sz="2400" dirty="0" smtClean="0"/>
              <a:t> </a:t>
            </a:r>
            <a:r>
              <a:rPr lang="en-US" sz="2400" dirty="0" err="1" smtClean="0"/>
              <a:t>utenti</a:t>
            </a:r>
            <a:r>
              <a:rPr lang="en-US" sz="2400" dirty="0" smtClean="0"/>
              <a:t>: </a:t>
            </a:r>
            <a:r>
              <a:rPr lang="en-US" sz="2400" dirty="0" err="1" smtClean="0"/>
              <a:t>frequenza</a:t>
            </a:r>
            <a:r>
              <a:rPr lang="en-US" sz="2400" dirty="0" smtClean="0"/>
              <a:t> </a:t>
            </a:r>
            <a:r>
              <a:rPr lang="en-US" sz="2400" dirty="0" err="1" smtClean="0"/>
              <a:t>utilizzo</a:t>
            </a:r>
            <a:endParaRPr lang="en-US" sz="2400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009472"/>
              </p:ext>
            </p:extLst>
          </p:nvPr>
        </p:nvGraphicFramePr>
        <p:xfrm>
          <a:off x="716802" y="1956020"/>
          <a:ext cx="7510988" cy="281671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991665"/>
                <a:gridCol w="1506441"/>
                <a:gridCol w="1506441"/>
                <a:gridCol w="1506441"/>
              </a:tblGrid>
              <a:tr h="469452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lang="it-IT" sz="15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campione</a:t>
                      </a:r>
                      <a:endParaRPr lang="it-IT" sz="15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15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15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</a:tr>
              <a:tr h="469452">
                <a:tc>
                  <a:txBody>
                    <a:bodyPr/>
                    <a:lstStyle/>
                    <a:p>
                      <a:r>
                        <a:rPr lang="it-IT" sz="21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Frequenza utilizzo</a:t>
                      </a:r>
                      <a:endParaRPr lang="it-IT" sz="2100" b="1" kern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9452"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Settimanale o più spesso</a:t>
                      </a:r>
                      <a:endParaRPr lang="it-IT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3231" marR="132923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9452"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Mensile</a:t>
                      </a:r>
                      <a:endParaRPr lang="it-IT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3231" marR="132923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9452"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Meno spesso </a:t>
                      </a:r>
                    </a:p>
                  </a:txBody>
                  <a:tcPr marL="33231" marR="132923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9452"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Ha usato una sola</a:t>
                      </a:r>
                      <a:r>
                        <a:rPr lang="it-IT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volta</a:t>
                      </a:r>
                      <a:endParaRPr lang="it-IT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3231" marR="132923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79712" y="4964697"/>
            <a:ext cx="1656184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0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(n. volte al mese)</a:t>
            </a:r>
            <a:endParaRPr lang="it-IT" sz="1000" b="1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45639" y="4956717"/>
            <a:ext cx="432048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1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it-IT" sz="1100" b="1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766660" y="4956717"/>
            <a:ext cx="432048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1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it-IT" sz="1100" b="1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276405" y="4956717"/>
            <a:ext cx="432048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1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it-IT" sz="1100" b="1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04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17989" y="332656"/>
            <a:ext cx="8625254" cy="648072"/>
          </a:xfrm>
          <a:noFill/>
        </p:spPr>
        <p:txBody>
          <a:bodyPr/>
          <a:lstStyle/>
          <a:p>
            <a:r>
              <a:rPr lang="en-US" sz="2400" dirty="0" err="1" smtClean="0"/>
              <a:t>Profilo</a:t>
            </a:r>
            <a:r>
              <a:rPr lang="en-US" sz="2400" dirty="0" smtClean="0"/>
              <a:t> </a:t>
            </a:r>
            <a:r>
              <a:rPr lang="en-US" sz="2400" dirty="0" err="1" smtClean="0"/>
              <a:t>utenti</a:t>
            </a:r>
            <a:r>
              <a:rPr lang="en-US" sz="2400" dirty="0" smtClean="0"/>
              <a:t>: </a:t>
            </a:r>
            <a:r>
              <a:rPr lang="en-US" sz="2400" dirty="0" err="1" smtClean="0"/>
              <a:t>servizi</a:t>
            </a:r>
            <a:r>
              <a:rPr lang="en-US" sz="2400" dirty="0" smtClean="0"/>
              <a:t> </a:t>
            </a:r>
            <a:r>
              <a:rPr lang="en-US" sz="2400" dirty="0" err="1" smtClean="0"/>
              <a:t>richiesti</a:t>
            </a:r>
            <a:endParaRPr lang="en-US" sz="2400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584604"/>
              </p:ext>
            </p:extLst>
          </p:nvPr>
        </p:nvGraphicFramePr>
        <p:xfrm>
          <a:off x="384458" y="2329491"/>
          <a:ext cx="7776862" cy="2573133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257539"/>
                <a:gridCol w="1506441"/>
                <a:gridCol w="1506441"/>
                <a:gridCol w="1506441"/>
              </a:tblGrid>
              <a:tr h="469452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lang="it-IT" sz="15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campione</a:t>
                      </a:r>
                      <a:endParaRPr lang="it-IT" sz="15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15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15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</a:tr>
              <a:tr h="469452">
                <a:tc>
                  <a:txBody>
                    <a:bodyPr/>
                    <a:lstStyle/>
                    <a:p>
                      <a:r>
                        <a:rPr lang="it-IT" sz="21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Tipo di assistenza</a:t>
                      </a:r>
                      <a:endParaRPr lang="it-IT" sz="2100" b="1" kern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9452"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Informazioni fiscali</a:t>
                      </a:r>
                      <a:endParaRPr lang="it-IT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3231" marR="132923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9452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Assistenza</a:t>
                      </a:r>
                      <a:r>
                        <a:rPr lang="it-IT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sui servizi telematici</a:t>
                      </a:r>
                      <a:endParaRPr lang="it-IT" sz="15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231" marR="132923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9452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Assistenza su comunicazione di irregolarità o cartelle di pagamento</a:t>
                      </a:r>
                    </a:p>
                  </a:txBody>
                  <a:tcPr marL="33231" marR="132923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it-IT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  <a:endParaRPr lang="it-IT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70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67"/>
          <p:cNvSpPr>
            <a:spLocks noChangeArrowheads="1"/>
          </p:cNvSpPr>
          <p:nvPr/>
        </p:nvSpPr>
        <p:spPr bwMode="gray">
          <a:xfrm>
            <a:off x="26029" y="2636913"/>
            <a:ext cx="9117970" cy="1582737"/>
          </a:xfrm>
          <a:prstGeom prst="rect">
            <a:avLst/>
          </a:prstGeom>
          <a:noFill/>
          <a:ln>
            <a:noFill/>
          </a:ln>
          <a:extLst/>
        </p:spPr>
        <p:txBody>
          <a:bodyPr lIns="324000" tIns="0" rIns="32400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E95E0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VALUTAZIONE DEL SERVIZIO </a:t>
            </a:r>
            <a:endParaRPr kumimoji="0" lang="en-US" altLang="it-IT" sz="3000" b="0" i="0" u="none" strike="noStrike" kern="0" cap="none" spc="0" normalizeH="0" baseline="0" noProof="0" dirty="0">
              <a:ln>
                <a:noFill/>
              </a:ln>
              <a:solidFill>
                <a:srgbClr val="E95E0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1" y="2879109"/>
            <a:ext cx="9117970" cy="0"/>
          </a:xfrm>
          <a:prstGeom prst="line">
            <a:avLst/>
          </a:prstGeom>
          <a:noFill/>
          <a:ln w="38100" cap="flat" cmpd="sng" algn="ctr">
            <a:solidFill>
              <a:srgbClr val="E95E0F"/>
            </a:solidFill>
            <a:prstDash val="solid"/>
          </a:ln>
          <a:effectLst/>
        </p:spPr>
      </p:cxnSp>
      <p:cxnSp>
        <p:nvCxnSpPr>
          <p:cNvPr id="10" name="Connettore 1 9"/>
          <p:cNvCxnSpPr/>
          <p:nvPr/>
        </p:nvCxnSpPr>
        <p:spPr>
          <a:xfrm>
            <a:off x="1" y="3959229"/>
            <a:ext cx="9117970" cy="0"/>
          </a:xfrm>
          <a:prstGeom prst="line">
            <a:avLst/>
          </a:prstGeom>
          <a:noFill/>
          <a:ln w="38100" cap="flat" cmpd="sng" algn="ctr">
            <a:solidFill>
              <a:srgbClr val="E95E0F"/>
            </a:solidFill>
            <a:prstDash val="solid"/>
          </a:ln>
          <a:effectLst/>
        </p:spPr>
      </p:cxnSp>
      <p:sp>
        <p:nvSpPr>
          <p:cNvPr id="6" name="CasellaDiTesto 5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64503" y="332656"/>
            <a:ext cx="8625254" cy="648072"/>
          </a:xfrm>
          <a:noFill/>
        </p:spPr>
        <p:txBody>
          <a:bodyPr/>
          <a:lstStyle/>
          <a:p>
            <a:r>
              <a:rPr lang="en-US" sz="2400" dirty="0" err="1"/>
              <a:t>Soddisfazione</a:t>
            </a:r>
            <a:r>
              <a:rPr lang="en-US" sz="2400" dirty="0"/>
              <a:t> </a:t>
            </a:r>
            <a:r>
              <a:rPr lang="en-US" sz="2400" dirty="0" err="1"/>
              <a:t>complessiva</a:t>
            </a:r>
            <a:endParaRPr lang="en-US" sz="2400" dirty="0"/>
          </a:p>
        </p:txBody>
      </p:sp>
      <p:graphicFrame>
        <p:nvGraphicFramePr>
          <p:cNvPr id="7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411620"/>
              </p:ext>
            </p:extLst>
          </p:nvPr>
        </p:nvGraphicFramePr>
        <p:xfrm>
          <a:off x="1867702" y="2132856"/>
          <a:ext cx="4233084" cy="295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7991" y="1268760"/>
            <a:ext cx="365968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500" kern="0" dirty="0">
              <a:solidFill>
                <a:srgbClr val="0F407B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32" y="2708921"/>
            <a:ext cx="307731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32" y="3403956"/>
            <a:ext cx="307731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575" y="4149080"/>
            <a:ext cx="308386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612535" y="2647872"/>
            <a:ext cx="376240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endParaRPr lang="it-IT" sz="1200" b="1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arentesi graffa chiusa 15"/>
          <p:cNvSpPr/>
          <p:nvPr/>
        </p:nvSpPr>
        <p:spPr bwMode="auto">
          <a:xfrm>
            <a:off x="5141613" y="2647872"/>
            <a:ext cx="42202" cy="299145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endParaRPr lang="it-IT" sz="1500"/>
          </a:p>
        </p:txBody>
      </p:sp>
      <p:sp>
        <p:nvSpPr>
          <p:cNvPr id="19" name="Parentesi graffa chiusa 18"/>
          <p:cNvSpPr/>
          <p:nvPr/>
        </p:nvSpPr>
        <p:spPr bwMode="auto">
          <a:xfrm>
            <a:off x="5124679" y="3295944"/>
            <a:ext cx="42202" cy="299145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endParaRPr lang="it-IT" sz="1500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5612535" y="3343094"/>
            <a:ext cx="376240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it-IT" sz="1200" b="1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arentesi graffa chiusa 20"/>
          <p:cNvSpPr/>
          <p:nvPr/>
        </p:nvSpPr>
        <p:spPr bwMode="auto">
          <a:xfrm>
            <a:off x="5124679" y="4005064"/>
            <a:ext cx="42202" cy="299145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endParaRPr lang="it-IT" sz="150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612535" y="4088722"/>
            <a:ext cx="376240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975534" y="1842823"/>
            <a:ext cx="44369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211705" y="4958868"/>
            <a:ext cx="2069870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1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</a:t>
            </a:r>
            <a:r>
              <a:rPr lang="it-IT" sz="11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83</a:t>
            </a:r>
            <a:endParaRPr lang="it-IT" sz="1100" b="1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179512" y="1158994"/>
            <a:ext cx="6914902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0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complesso quanto è soddisfatto del Call Center dell’Agenzia delle Entrate?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179513" y="1605361"/>
            <a:ext cx="2214929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campione</a:t>
            </a:r>
            <a:endParaRPr lang="it-IT" sz="75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0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04828"/>
              </p:ext>
            </p:extLst>
          </p:nvPr>
        </p:nvGraphicFramePr>
        <p:xfrm>
          <a:off x="7430165" y="1641697"/>
          <a:ext cx="664689" cy="4034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689"/>
              </a:tblGrid>
              <a:tr h="396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12696" marB="0" anchor="b"/>
                </a:tc>
              </a:tr>
              <a:tr h="396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9525" marR="9525" marT="12696" marB="0" anchor="b"/>
                </a:tc>
              </a:tr>
              <a:tr h="414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12696" marB="0" anchor="b"/>
                </a:tc>
              </a:tr>
              <a:tr h="414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lang="it-IT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b"/>
                </a:tc>
              </a:tr>
              <a:tr h="414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12696" marB="0" anchor="b"/>
                </a:tc>
              </a:tr>
              <a:tr h="396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12696" marB="0" anchor="b"/>
                </a:tc>
              </a:tr>
              <a:tr h="414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12696" marB="0" anchor="b"/>
                </a:tc>
              </a:tr>
              <a:tr h="396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12696" marB="0" anchor="b"/>
                </a:tc>
              </a:tr>
              <a:tr h="396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  <a:endParaRPr lang="it-IT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b"/>
                </a:tc>
              </a:tr>
              <a:tr h="396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12696" marB="0" anchor="b"/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74094" y="5949280"/>
            <a:ext cx="8508022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700" i="1" kern="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Ora le elencherò alcuni aspetti di questo servizio telefonico. Sempre pensando all’ultima volta che ha chiamato, mi dica quanto è soddisfatto di ogni aspetto utilizzando il punteggio da 1 a 6, dove 1 significa PER NIENTE SODDISFATTO e 6 TOTALMENTE SODDISFATTO. 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466302552"/>
              </p:ext>
            </p:extLst>
          </p:nvPr>
        </p:nvGraphicFramePr>
        <p:xfrm>
          <a:off x="3242622" y="970014"/>
          <a:ext cx="4519887" cy="5087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324367"/>
              </p:ext>
            </p:extLst>
          </p:nvPr>
        </p:nvGraphicFramePr>
        <p:xfrm>
          <a:off x="-346700" y="1454526"/>
          <a:ext cx="3655791" cy="4165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5791"/>
              </a:tblGrid>
              <a:tr h="408914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Disponibilità e Cortesia degli operatori</a:t>
                      </a:r>
                    </a:p>
                  </a:txBody>
                  <a:tcPr marL="9525" marR="9525" marT="12696" marB="0" anchor="b"/>
                </a:tc>
              </a:tr>
              <a:tr h="408914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Capacità operatori di focalizzare subito il quesito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12696" marB="0" anchor="b"/>
                </a:tc>
              </a:tr>
              <a:tr h="428077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Qualità risposte fornite (chiarezza, completezza e competenza)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12696" marB="0" anchor="b"/>
                </a:tc>
              </a:tr>
              <a:tr h="428077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Adeguatezza orari del servizio </a:t>
                      </a:r>
                    </a:p>
                  </a:txBody>
                  <a:tcPr marL="9525" marR="9525" marT="12696" marB="0" anchor="b"/>
                </a:tc>
              </a:tr>
              <a:tr h="428077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Capacità risolvere problema al primo contatto</a:t>
                      </a:r>
                    </a:p>
                  </a:txBody>
                  <a:tcPr marL="9525" marR="9525" marT="12696" marB="0" anchor="b"/>
                </a:tc>
              </a:tr>
              <a:tr h="408914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istruzioni vocali per scelta del servizio</a:t>
                      </a:r>
                    </a:p>
                  </a:txBody>
                  <a:tcPr marL="9525" marR="9525" marT="12696" marB="0" anchor="b"/>
                </a:tc>
              </a:tr>
              <a:tr h="428077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reperire info sui servizi call center dell’Agenzia</a:t>
                      </a:r>
                    </a:p>
                  </a:txBody>
                  <a:tcPr marL="9525" marR="9525" marT="12696" marB="0" anchor="b"/>
                </a:tc>
              </a:tr>
              <a:tr h="408914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Uniformità risposte fornite diverse chiamate* </a:t>
                      </a:r>
                    </a:p>
                  </a:txBody>
                  <a:tcPr marL="9525" marR="9525" marT="12696" marB="0" anchor="b"/>
                </a:tc>
              </a:tr>
              <a:tr h="408914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Tempo attesa per trovare linea libera </a:t>
                      </a:r>
                    </a:p>
                  </a:txBody>
                  <a:tcPr marL="9525" marR="9525" marT="12696" marB="0" anchor="b"/>
                </a:tc>
              </a:tr>
              <a:tr h="408914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Tempo attesa per parlare con l'operatore</a:t>
                      </a:r>
                    </a:p>
                  </a:txBody>
                  <a:tcPr marL="9525" marR="9525" marT="12696" marB="0" anchor="b"/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 bwMode="auto">
          <a:xfrm>
            <a:off x="3774831" y="1312039"/>
            <a:ext cx="996576" cy="2068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sz="900" dirty="0"/>
              <a:t>% punteggi</a:t>
            </a:r>
          </a:p>
        </p:txBody>
      </p:sp>
      <p:sp>
        <p:nvSpPr>
          <p:cNvPr id="11" name="Rettangolo 10"/>
          <p:cNvSpPr/>
          <p:nvPr/>
        </p:nvSpPr>
        <p:spPr bwMode="auto">
          <a:xfrm>
            <a:off x="2290" y="5733256"/>
            <a:ext cx="3508598" cy="3145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sz="800" i="1" dirty="0"/>
              <a:t>*domanda posta a chi chiama il Call center almeno </a:t>
            </a:r>
            <a:r>
              <a:rPr lang="it-IT" sz="800" i="1" dirty="0" smtClean="0"/>
              <a:t>1v./ </a:t>
            </a:r>
            <a:r>
              <a:rPr lang="it-IT" sz="800" i="1" dirty="0"/>
              <a:t>settimana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04" y="979874"/>
            <a:ext cx="307731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 bwMode="auto">
          <a:xfrm>
            <a:off x="7353516" y="1312039"/>
            <a:ext cx="996576" cy="2068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sz="900" dirty="0"/>
              <a:t>% </a:t>
            </a:r>
            <a:r>
              <a:rPr lang="it-IT" sz="900" dirty="0" err="1"/>
              <a:t>Punt</a:t>
            </a:r>
            <a:r>
              <a:rPr lang="it-IT" sz="900" dirty="0"/>
              <a:t> 5-6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812381"/>
              </p:ext>
            </p:extLst>
          </p:nvPr>
        </p:nvGraphicFramePr>
        <p:xfrm>
          <a:off x="8423275" y="1618086"/>
          <a:ext cx="664689" cy="4058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689"/>
              </a:tblGrid>
              <a:tr h="39837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12696" marB="0" anchor="b"/>
                </a:tc>
              </a:tr>
              <a:tr h="39837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12696" marB="0" anchor="b"/>
                </a:tc>
              </a:tr>
              <a:tr h="4170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9525" marR="9525" marT="12696" marB="0" anchor="b"/>
                </a:tc>
              </a:tr>
              <a:tr h="4170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12696" marB="0" anchor="b"/>
                </a:tc>
              </a:tr>
              <a:tr h="4170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12696" marB="0" anchor="b"/>
                </a:tc>
              </a:tr>
              <a:tr h="39837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12696" marB="0" anchor="b"/>
                </a:tc>
              </a:tr>
              <a:tr h="4170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12696" marB="0" anchor="b"/>
                </a:tc>
              </a:tr>
              <a:tr h="39837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12696" marB="0" anchor="b"/>
                </a:tc>
              </a:tr>
              <a:tr h="39837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12696" marB="0" anchor="b"/>
                </a:tc>
              </a:tr>
              <a:tr h="39837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12696" marB="0" anchor="b"/>
                </a:tc>
              </a:tr>
            </a:tbl>
          </a:graphicData>
        </a:graphic>
      </p:graphicFrame>
      <p:sp>
        <p:nvSpPr>
          <p:cNvPr id="16" name="Rettangolo 15"/>
          <p:cNvSpPr/>
          <p:nvPr/>
        </p:nvSpPr>
        <p:spPr bwMode="auto">
          <a:xfrm>
            <a:off x="8227791" y="1258045"/>
            <a:ext cx="996576" cy="3453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779343"/>
            <a:r>
              <a:rPr lang="it-IT" sz="900" b="1" dirty="0"/>
              <a:t>Indice</a:t>
            </a:r>
          </a:p>
          <a:p>
            <a:pPr algn="ctr" defTabSz="779343"/>
            <a:r>
              <a:rPr lang="it-IT" sz="900" dirty="0"/>
              <a:t>soddisfazione</a:t>
            </a:r>
          </a:p>
        </p:txBody>
      </p:sp>
      <p:sp>
        <p:nvSpPr>
          <p:cNvPr id="19" name="Rectangle 3"/>
          <p:cNvSpPr>
            <a:spLocks noGrp="1" noChangeArrowheads="1"/>
          </p:cNvSpPr>
          <p:nvPr>
            <p:ph type="title"/>
          </p:nvPr>
        </p:nvSpPr>
        <p:spPr>
          <a:xfrm>
            <a:off x="264503" y="332656"/>
            <a:ext cx="8625254" cy="648072"/>
          </a:xfrm>
          <a:noFill/>
        </p:spPr>
        <p:txBody>
          <a:bodyPr/>
          <a:lstStyle/>
          <a:p>
            <a:r>
              <a:rPr lang="en-US" sz="2400" dirty="0" err="1" smtClean="0"/>
              <a:t>Valutazione</a:t>
            </a:r>
            <a:r>
              <a:rPr lang="en-US" sz="2400" dirty="0" smtClean="0"/>
              <a:t> di </a:t>
            </a:r>
            <a:r>
              <a:rPr lang="en-US" sz="2400" dirty="0" err="1" smtClean="0"/>
              <a:t>dettaglio</a:t>
            </a:r>
            <a:endParaRPr lang="en-US" sz="2400" dirty="0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96831" y="1221437"/>
            <a:ext cx="2214929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campione</a:t>
            </a:r>
            <a:endParaRPr lang="it-IT" sz="75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5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/>
        </p:nvSpPr>
        <p:spPr bwMode="gray">
          <a:xfrm>
            <a:off x="4224278" y="1203153"/>
            <a:ext cx="1296144" cy="46456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600" dirty="0" err="1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74265" y="332656"/>
            <a:ext cx="7010182" cy="648072"/>
          </a:xfrm>
          <a:noFill/>
        </p:spPr>
        <p:txBody>
          <a:bodyPr/>
          <a:lstStyle/>
          <a:p>
            <a:r>
              <a:rPr lang="en-US" sz="2251" dirty="0" err="1"/>
              <a:t>V</a:t>
            </a:r>
            <a:r>
              <a:rPr lang="en-US" sz="2251" dirty="0" err="1" smtClean="0"/>
              <a:t>alutazione</a:t>
            </a:r>
            <a:r>
              <a:rPr lang="en-US" sz="2251" dirty="0" smtClean="0"/>
              <a:t> </a:t>
            </a:r>
            <a:r>
              <a:rPr lang="en-US" sz="2251" dirty="0"/>
              <a:t>di </a:t>
            </a:r>
            <a:r>
              <a:rPr lang="en-US" sz="2251" dirty="0" err="1" smtClean="0"/>
              <a:t>dettaglio</a:t>
            </a:r>
            <a:endParaRPr lang="en-US" sz="225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555" y="1670306"/>
            <a:ext cx="222353" cy="287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 bwMode="auto">
          <a:xfrm>
            <a:off x="4139952" y="1960065"/>
            <a:ext cx="809968" cy="1755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750" dirty="0"/>
              <a:t>% </a:t>
            </a:r>
            <a:r>
              <a:rPr lang="it-IT" sz="750" dirty="0" err="1"/>
              <a:t>Punt</a:t>
            </a:r>
            <a:r>
              <a:rPr lang="it-IT" sz="750" dirty="0"/>
              <a:t> 5-6</a:t>
            </a:r>
          </a:p>
        </p:txBody>
      </p:sp>
      <p:sp>
        <p:nvSpPr>
          <p:cNvPr id="16" name="Rettangolo 15"/>
          <p:cNvSpPr/>
          <p:nvPr/>
        </p:nvSpPr>
        <p:spPr bwMode="auto">
          <a:xfrm>
            <a:off x="4727760" y="1829873"/>
            <a:ext cx="809968" cy="2909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750" b="1" dirty="0"/>
              <a:t>Indice</a:t>
            </a:r>
          </a:p>
          <a:p>
            <a:pPr algn="ctr" defTabSz="685983"/>
            <a:r>
              <a:rPr lang="it-IT" sz="750" dirty="0"/>
              <a:t>soddisfazione</a:t>
            </a: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78301"/>
              </p:ext>
            </p:extLst>
          </p:nvPr>
        </p:nvGraphicFramePr>
        <p:xfrm>
          <a:off x="4291298" y="2163408"/>
          <a:ext cx="548194" cy="3646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194"/>
              </a:tblGrid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  <a:endParaRPr lang="it-IT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lang="it-IT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  <a:endParaRPr lang="it-IT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12696" marB="0" anchor="b"/>
                </a:tc>
              </a:tr>
            </a:tbl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286670"/>
              </p:ext>
            </p:extLst>
          </p:nvPr>
        </p:nvGraphicFramePr>
        <p:xfrm>
          <a:off x="4881488" y="2163408"/>
          <a:ext cx="548194" cy="3646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194"/>
              </a:tblGrid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12696" marB="0" anchor="b"/>
                </a:tc>
              </a:tr>
              <a:tr h="364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12696" marB="0" anchor="b"/>
                </a:tc>
              </a:tr>
            </a:tbl>
          </a:graphicData>
        </a:graphic>
      </p:graphicFrame>
      <p:sp>
        <p:nvSpPr>
          <p:cNvPr id="30" name="Rettangolo 29"/>
          <p:cNvSpPr/>
          <p:nvPr/>
        </p:nvSpPr>
        <p:spPr bwMode="auto">
          <a:xfrm>
            <a:off x="4661332" y="1258372"/>
            <a:ext cx="527595" cy="2648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rPr>
              <a:t>2016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196831" y="1221437"/>
            <a:ext cx="2214929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campione</a:t>
            </a:r>
            <a:endParaRPr lang="it-IT" sz="75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561230"/>
              </p:ext>
            </p:extLst>
          </p:nvPr>
        </p:nvGraphicFramePr>
        <p:xfrm>
          <a:off x="484162" y="2140836"/>
          <a:ext cx="3655791" cy="3708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5791"/>
              </a:tblGrid>
              <a:tr h="36397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Disponibilità e Cortesia degli operatori</a:t>
                      </a:r>
                    </a:p>
                  </a:txBody>
                  <a:tcPr marL="9525" marR="9525" marT="12696" marB="0" anchor="b"/>
                </a:tc>
              </a:tr>
              <a:tr h="36397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Capacità operatori di focalizzare subito il quesito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12696" marB="0" anchor="b"/>
                </a:tc>
              </a:tr>
              <a:tr h="38103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Qualità risposte fornite (chiarezza, completezza e competenza)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12696" marB="0" anchor="b"/>
                </a:tc>
              </a:tr>
              <a:tr h="38103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Adeguatezza orari del servizio </a:t>
                      </a:r>
                    </a:p>
                  </a:txBody>
                  <a:tcPr marL="9525" marR="9525" marT="12696" marB="0" anchor="b"/>
                </a:tc>
              </a:tr>
              <a:tr h="38103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Capacità risolvere problema al primo contatto</a:t>
                      </a:r>
                    </a:p>
                  </a:txBody>
                  <a:tcPr marL="9525" marR="9525" marT="12696" marB="0" anchor="b"/>
                </a:tc>
              </a:tr>
              <a:tr h="36397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istruzioni vocali per scelta del servizio</a:t>
                      </a:r>
                    </a:p>
                  </a:txBody>
                  <a:tcPr marL="9525" marR="9525" marT="12696" marB="0" anchor="b"/>
                </a:tc>
              </a:tr>
              <a:tr h="38103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reperire info sui servizi call center dell’Agenzia</a:t>
                      </a:r>
                    </a:p>
                  </a:txBody>
                  <a:tcPr marL="9525" marR="9525" marT="12696" marB="0" anchor="b"/>
                </a:tc>
              </a:tr>
              <a:tr h="36397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Uniformità risposte fornite diverse chiamate* </a:t>
                      </a:r>
                    </a:p>
                  </a:txBody>
                  <a:tcPr marL="9525" marR="9525" marT="12696" marB="0" anchor="b"/>
                </a:tc>
              </a:tr>
              <a:tr h="36397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Tempo attesa per trovare linea libera </a:t>
                      </a:r>
                    </a:p>
                  </a:txBody>
                  <a:tcPr marL="9525" marR="9525" marT="12696" marB="0" anchor="b"/>
                </a:tc>
              </a:tr>
              <a:tr h="36397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Tempo attesa per parlare con l'operatore</a:t>
                      </a:r>
                    </a:p>
                  </a:txBody>
                  <a:tcPr marL="9525" marR="9525" marT="12696" marB="0" anchor="b"/>
                </a:tc>
              </a:tr>
            </a:tbl>
          </a:graphicData>
        </a:graphic>
      </p:graphicFrame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528474" y="6057292"/>
            <a:ext cx="8508022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700" i="1" kern="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 le elencherò alcuni aspetti di questo servizio telefonico. Sempre pensando all’ultima volta che ha chiamato, mi dica quanto è soddisfatto di ogni aspetto utilizzando il punteggio da 1 a 6, dove 1 significa PER NIENTE SODDISFATTO e 6 TOTALMENTE SODDISFATTO. </a:t>
            </a:r>
          </a:p>
        </p:txBody>
      </p:sp>
      <p:sp>
        <p:nvSpPr>
          <p:cNvPr id="34" name="Rettangolo 33"/>
          <p:cNvSpPr/>
          <p:nvPr/>
        </p:nvSpPr>
        <p:spPr bwMode="auto">
          <a:xfrm>
            <a:off x="2291" y="5877272"/>
            <a:ext cx="3508598" cy="3145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800" i="1" dirty="0">
                <a:solidFill>
                  <a:srgbClr val="000000"/>
                </a:solidFill>
              </a:rPr>
              <a:t>*domanda posta a chi chiama il Call center almeno </a:t>
            </a:r>
            <a:r>
              <a:rPr lang="it-IT" sz="800" i="1" dirty="0" smtClean="0">
                <a:solidFill>
                  <a:srgbClr val="000000"/>
                </a:solidFill>
              </a:rPr>
              <a:t>1v./ </a:t>
            </a:r>
            <a:r>
              <a:rPr lang="it-IT" sz="800" i="1" dirty="0">
                <a:solidFill>
                  <a:srgbClr val="000000"/>
                </a:solidFill>
              </a:rPr>
              <a:t>settimana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8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209649"/>
              </p:ext>
            </p:extLst>
          </p:nvPr>
        </p:nvGraphicFramePr>
        <p:xfrm>
          <a:off x="2620015" y="2670743"/>
          <a:ext cx="4233084" cy="3253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ttangolo 17"/>
          <p:cNvSpPr/>
          <p:nvPr/>
        </p:nvSpPr>
        <p:spPr bwMode="auto">
          <a:xfrm>
            <a:off x="1767288" y="3510082"/>
            <a:ext cx="2658757" cy="2375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100" b="1" i="1" dirty="0">
                <a:solidFill>
                  <a:srgbClr val="000000"/>
                </a:solidFill>
              </a:rPr>
              <a:t>Ha </a:t>
            </a:r>
            <a:r>
              <a:rPr lang="it-IT" sz="1100" b="1" i="1" dirty="0" smtClean="0">
                <a:solidFill>
                  <a:srgbClr val="000000"/>
                </a:solidFill>
              </a:rPr>
              <a:t>usato il </a:t>
            </a:r>
            <a:r>
              <a:rPr lang="it-IT" sz="1100" b="1" i="1" dirty="0">
                <a:solidFill>
                  <a:srgbClr val="000000"/>
                </a:solidFill>
              </a:rPr>
              <a:t>servizio</a:t>
            </a:r>
          </a:p>
        </p:txBody>
      </p:sp>
      <p:sp>
        <p:nvSpPr>
          <p:cNvPr id="14" name="Rettangolo 13"/>
          <p:cNvSpPr/>
          <p:nvPr/>
        </p:nvSpPr>
        <p:spPr bwMode="auto">
          <a:xfrm>
            <a:off x="1767288" y="3984842"/>
            <a:ext cx="2658757" cy="4068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100" b="1" i="1" dirty="0">
                <a:solidFill>
                  <a:srgbClr val="000000"/>
                </a:solidFill>
              </a:rPr>
              <a:t>Conosce, ma non ha </a:t>
            </a:r>
            <a:r>
              <a:rPr lang="it-IT" sz="1100" b="1" i="1" dirty="0" smtClean="0">
                <a:solidFill>
                  <a:srgbClr val="000000"/>
                </a:solidFill>
              </a:rPr>
              <a:t>usato il </a:t>
            </a:r>
            <a:r>
              <a:rPr lang="it-IT" sz="1100" b="1" i="1" dirty="0">
                <a:solidFill>
                  <a:srgbClr val="000000"/>
                </a:solidFill>
              </a:rPr>
              <a:t>servizio</a:t>
            </a:r>
          </a:p>
        </p:txBody>
      </p:sp>
      <p:sp>
        <p:nvSpPr>
          <p:cNvPr id="15" name="Rettangolo 14"/>
          <p:cNvSpPr/>
          <p:nvPr/>
        </p:nvSpPr>
        <p:spPr bwMode="auto">
          <a:xfrm>
            <a:off x="1767288" y="4910351"/>
            <a:ext cx="2658757" cy="2529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200" b="1" dirty="0">
                <a:solidFill>
                  <a:srgbClr val="000000"/>
                </a:solidFill>
              </a:rPr>
              <a:t>Non conosce il servizio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4481145" y="2396115"/>
            <a:ext cx="44369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gray">
          <a:xfrm>
            <a:off x="215359" y="249328"/>
            <a:ext cx="862525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200" b="1" dirty="0" err="1">
                <a:solidFill>
                  <a:srgbClr val="E3600F"/>
                </a:solidFill>
                <a:latin typeface="+mj-lt"/>
              </a:rPr>
              <a:t>Conoscenza</a:t>
            </a:r>
            <a:r>
              <a:rPr lang="en-US" sz="2400" dirty="0" smtClean="0"/>
              <a:t> </a:t>
            </a:r>
            <a:r>
              <a:rPr lang="en-US" sz="2200" b="1" dirty="0">
                <a:solidFill>
                  <a:srgbClr val="E3600F"/>
                </a:solidFill>
                <a:latin typeface="+mj-lt"/>
              </a:rPr>
              <a:t>e </a:t>
            </a:r>
            <a:r>
              <a:rPr lang="en-US" sz="2200" b="1" dirty="0" err="1">
                <a:solidFill>
                  <a:srgbClr val="E3600F"/>
                </a:solidFill>
                <a:latin typeface="+mj-lt"/>
              </a:rPr>
              <a:t>uso</a:t>
            </a:r>
            <a:r>
              <a:rPr lang="en-US" sz="2200" b="1" dirty="0">
                <a:solidFill>
                  <a:srgbClr val="E3600F"/>
                </a:solidFill>
                <a:latin typeface="+mj-lt"/>
              </a:rPr>
              <a:t> </a:t>
            </a:r>
            <a:r>
              <a:rPr lang="en-US" sz="2200" b="1" dirty="0" err="1">
                <a:solidFill>
                  <a:srgbClr val="E3600F"/>
                </a:solidFill>
                <a:latin typeface="+mj-lt"/>
              </a:rPr>
              <a:t>servizio</a:t>
            </a:r>
            <a:r>
              <a:rPr lang="en-US" sz="2200" b="1" dirty="0">
                <a:solidFill>
                  <a:srgbClr val="E3600F"/>
                </a:solidFill>
                <a:latin typeface="+mj-lt"/>
              </a:rPr>
              <a:t> di Call Back</a:t>
            </a:r>
            <a:endParaRPr lang="it-IT" sz="2200" b="1" dirty="0">
              <a:solidFill>
                <a:srgbClr val="E3600F"/>
              </a:solidFill>
              <a:latin typeface="+mj-lt"/>
            </a:endParaRPr>
          </a:p>
        </p:txBody>
      </p:sp>
      <p:sp>
        <p:nvSpPr>
          <p:cNvPr id="16" name="Rettangolo 15"/>
          <p:cNvSpPr/>
          <p:nvPr/>
        </p:nvSpPr>
        <p:spPr bwMode="auto">
          <a:xfrm>
            <a:off x="1767288" y="3099705"/>
            <a:ext cx="2658757" cy="2529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200" b="1" dirty="0">
                <a:solidFill>
                  <a:srgbClr val="000000"/>
                </a:solidFill>
              </a:rPr>
              <a:t>CONOSCE IL SERVIZIO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79512" y="1158994"/>
            <a:ext cx="8122703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0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L’Agenzia delle Entrate consente di prenotare, anche via Internet, una richiamata da parte degli operatori scegliendo giorno e orario tra quelli disponibili. </a:t>
            </a:r>
            <a:r>
              <a:rPr lang="it-IT" sz="1000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</a:t>
            </a:r>
            <a:r>
              <a:rPr lang="it-IT" sz="10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 a conoscenza di questo servizio di prenotazione della chiamata telefonica? E lo ha mai utilizzato? </a:t>
            </a: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000" i="1" kern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79513" y="1605361"/>
            <a:ext cx="2214929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campione</a:t>
            </a:r>
            <a:endParaRPr lang="it-IT" sz="75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4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650738"/>
              </p:ext>
            </p:extLst>
          </p:nvPr>
        </p:nvGraphicFramePr>
        <p:xfrm>
          <a:off x="2536727" y="2298659"/>
          <a:ext cx="4233084" cy="3613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24544" y="332656"/>
            <a:ext cx="9144000" cy="648072"/>
          </a:xfrm>
          <a:noFill/>
        </p:spPr>
        <p:txBody>
          <a:bodyPr/>
          <a:lstStyle/>
          <a:p>
            <a:r>
              <a:rPr lang="en-US" sz="2200" dirty="0" err="1" smtClean="0"/>
              <a:t>Prenotazione</a:t>
            </a:r>
            <a:r>
              <a:rPr lang="en-US" sz="2200" dirty="0" smtClean="0"/>
              <a:t> </a:t>
            </a:r>
            <a:r>
              <a:rPr lang="en-US" sz="2200" dirty="0" err="1"/>
              <a:t>servizio</a:t>
            </a:r>
            <a:r>
              <a:rPr lang="en-US" sz="2200" dirty="0"/>
              <a:t> di Call Back</a:t>
            </a:r>
          </a:p>
        </p:txBody>
      </p:sp>
      <p:sp>
        <p:nvSpPr>
          <p:cNvPr id="16" name="Rettangolo 15"/>
          <p:cNvSpPr/>
          <p:nvPr/>
        </p:nvSpPr>
        <p:spPr bwMode="auto">
          <a:xfrm>
            <a:off x="1514430" y="1974634"/>
            <a:ext cx="3655791" cy="3453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>UTILIZZO SERVIZIO</a:t>
            </a:r>
          </a:p>
        </p:txBody>
      </p:sp>
      <p:sp>
        <p:nvSpPr>
          <p:cNvPr id="18" name="Rettangolo 17"/>
          <p:cNvSpPr/>
          <p:nvPr/>
        </p:nvSpPr>
        <p:spPr bwMode="auto">
          <a:xfrm>
            <a:off x="2511464" y="2780129"/>
            <a:ext cx="1794661" cy="2529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defTabSz="779343"/>
            <a:r>
              <a:rPr lang="it-IT" sz="1200" dirty="0" smtClean="0"/>
              <a:t>ha </a:t>
            </a:r>
            <a:r>
              <a:rPr lang="it-IT" sz="1200" dirty="0"/>
              <a:t>utilizzato</a:t>
            </a:r>
          </a:p>
        </p:txBody>
      </p:sp>
      <p:cxnSp>
        <p:nvCxnSpPr>
          <p:cNvPr id="19" name="Connettore 2 18"/>
          <p:cNvCxnSpPr/>
          <p:nvPr/>
        </p:nvCxnSpPr>
        <p:spPr bwMode="auto">
          <a:xfrm>
            <a:off x="4560125" y="3146909"/>
            <a:ext cx="0" cy="2522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ttangolo 19"/>
          <p:cNvSpPr/>
          <p:nvPr/>
        </p:nvSpPr>
        <p:spPr bwMode="auto">
          <a:xfrm>
            <a:off x="5543550" y="3206322"/>
            <a:ext cx="1010819" cy="3877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/>
          <a:p>
            <a:pPr indent="11113" algn="ctr" eaLnBrk="0" hangingPunct="0">
              <a:lnSpc>
                <a:spcPct val="150000"/>
              </a:lnSpc>
              <a:spcBef>
                <a:spcPct val="20000"/>
              </a:spcBef>
              <a:buClr>
                <a:srgbClr val="FF9933"/>
              </a:buClr>
            </a:pPr>
            <a:r>
              <a:rPr lang="it-IT" sz="1100" b="1" i="1" kern="0" dirty="0"/>
              <a:t>17=100%</a:t>
            </a:r>
          </a:p>
        </p:txBody>
      </p:sp>
      <p:sp>
        <p:nvSpPr>
          <p:cNvPr id="21" name="Rettangolo 20"/>
          <p:cNvSpPr/>
          <p:nvPr/>
        </p:nvSpPr>
        <p:spPr bwMode="auto">
          <a:xfrm>
            <a:off x="1049148" y="4292297"/>
            <a:ext cx="3256977" cy="4376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defTabSz="779343"/>
            <a:r>
              <a:rPr lang="it-IT" sz="1200" dirty="0"/>
              <a:t>proposto </a:t>
            </a:r>
            <a:r>
              <a:rPr lang="it-IT" sz="1200" dirty="0" smtClean="0"/>
              <a:t>dal risponditore </a:t>
            </a:r>
          </a:p>
          <a:p>
            <a:pPr algn="r" defTabSz="779343"/>
            <a:r>
              <a:rPr lang="it-IT" sz="1200" dirty="0" smtClean="0"/>
              <a:t>mentre </a:t>
            </a:r>
            <a:r>
              <a:rPr lang="it-IT" sz="1200" dirty="0"/>
              <a:t>in </a:t>
            </a:r>
            <a:r>
              <a:rPr lang="it-IT" sz="1200" dirty="0" smtClean="0"/>
              <a:t>attesa dell’operatore</a:t>
            </a:r>
            <a:endParaRPr lang="it-IT" sz="1200" dirty="0"/>
          </a:p>
        </p:txBody>
      </p:sp>
      <p:sp>
        <p:nvSpPr>
          <p:cNvPr id="23" name="Rettangolo 22"/>
          <p:cNvSpPr/>
          <p:nvPr/>
        </p:nvSpPr>
        <p:spPr bwMode="auto">
          <a:xfrm>
            <a:off x="1368853" y="4946126"/>
            <a:ext cx="2991102" cy="2529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defTabSz="779343"/>
            <a:r>
              <a:rPr lang="it-IT" sz="1200" dirty="0"/>
              <a:t>via internet / web</a:t>
            </a:r>
          </a:p>
        </p:txBody>
      </p:sp>
      <p:sp>
        <p:nvSpPr>
          <p:cNvPr id="24" name="Rettangolo 23"/>
          <p:cNvSpPr/>
          <p:nvPr/>
        </p:nvSpPr>
        <p:spPr bwMode="auto">
          <a:xfrm>
            <a:off x="1434178" y="3399123"/>
            <a:ext cx="3655791" cy="6223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>MODALITÀ PRENOTAZIONE</a:t>
            </a:r>
          </a:p>
          <a:p>
            <a:pPr defTabSz="779343"/>
            <a:r>
              <a:rPr lang="it-IT" sz="1000" i="1" dirty="0">
                <a:solidFill>
                  <a:schemeClr val="tx2"/>
                </a:solidFill>
              </a:rPr>
              <a:t>(possibili più risposte)</a:t>
            </a:r>
            <a:r>
              <a:rPr kumimoji="0" lang="it-IT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> 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4359955" y="2162538"/>
            <a:ext cx="44369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1547664" y="2255753"/>
            <a:ext cx="272522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1547664" y="4047211"/>
            <a:ext cx="272522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utilizza Call Back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79512" y="1158994"/>
            <a:ext cx="8122703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0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L’Agenzia delle Entrate consente di prenotare, anche via Internet, una richiamata da parte degli operatori scegliendo giorno e orario tra quelli disponibili. </a:t>
            </a:r>
            <a:r>
              <a:rPr lang="it-IT" sz="1000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ha </a:t>
            </a:r>
            <a:r>
              <a:rPr lang="it-IT" sz="10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 utilizzato? </a:t>
            </a:r>
            <a:r>
              <a:rPr lang="it-IT" sz="1000" i="1" kern="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Con quale modalità' ha prenotato la chiamata telefonica</a:t>
            </a:r>
            <a:r>
              <a:rPr lang="it-IT" sz="1000" i="1" kern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?</a:t>
            </a:r>
            <a:endParaRPr lang="it-IT" sz="1000" i="1" kern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000" i="1" kern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2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232933" y="1182861"/>
            <a:ext cx="8508022" cy="32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9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L’Agenzia delle Entrate consente di prenotare, anche via Internet, una richiamata da parte degli operatori scegliendo giorno e orario tra quelli disponibili. </a:t>
            </a:r>
            <a:r>
              <a:rPr lang="it-IT" sz="900" i="1" kern="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Come </a:t>
            </a:r>
            <a:r>
              <a:rPr lang="it-IT" sz="900" i="1" kern="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valuta questo servizio di </a:t>
            </a:r>
            <a:r>
              <a:rPr lang="it-IT" sz="900" i="1" kern="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richiamata </a:t>
            </a:r>
            <a:r>
              <a:rPr lang="it-IT" sz="900" i="1" kern="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telefonica da parte degli operatori?</a:t>
            </a: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900" i="1" kern="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17989" y="332656"/>
            <a:ext cx="8625254" cy="648072"/>
          </a:xfrm>
          <a:noFill/>
        </p:spPr>
        <p:txBody>
          <a:bodyPr/>
          <a:lstStyle/>
          <a:p>
            <a:r>
              <a:rPr lang="en-US" sz="2200" dirty="0" err="1" smtClean="0"/>
              <a:t>Valutazione</a:t>
            </a:r>
            <a:r>
              <a:rPr lang="en-US" sz="2200" dirty="0" smtClean="0"/>
              <a:t> </a:t>
            </a:r>
            <a:r>
              <a:rPr lang="en-US" sz="2200" dirty="0" err="1" smtClean="0"/>
              <a:t>servizio</a:t>
            </a:r>
            <a:r>
              <a:rPr lang="en-US" sz="2200" dirty="0" smtClean="0"/>
              <a:t> </a:t>
            </a:r>
            <a:r>
              <a:rPr lang="en-US" sz="2200" dirty="0"/>
              <a:t>di Call </a:t>
            </a:r>
            <a:r>
              <a:rPr lang="en-US" sz="2200" dirty="0" smtClean="0"/>
              <a:t>Back</a:t>
            </a:r>
            <a:endParaRPr lang="en-US" sz="2200" dirty="0"/>
          </a:p>
        </p:txBody>
      </p:sp>
      <p:graphicFrame>
        <p:nvGraphicFramePr>
          <p:cNvPr id="30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653668"/>
              </p:ext>
            </p:extLst>
          </p:nvPr>
        </p:nvGraphicFramePr>
        <p:xfrm>
          <a:off x="1846775" y="2011208"/>
          <a:ext cx="4233084" cy="385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Rettangolo 31"/>
          <p:cNvSpPr/>
          <p:nvPr/>
        </p:nvSpPr>
        <p:spPr bwMode="auto">
          <a:xfrm>
            <a:off x="317990" y="1592567"/>
            <a:ext cx="3655791" cy="3453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>UTILIZZO SERVIZIO</a:t>
            </a:r>
          </a:p>
        </p:txBody>
      </p:sp>
      <p:sp>
        <p:nvSpPr>
          <p:cNvPr id="33" name="Rettangolo 32"/>
          <p:cNvSpPr/>
          <p:nvPr/>
        </p:nvSpPr>
        <p:spPr bwMode="auto">
          <a:xfrm>
            <a:off x="1846775" y="2456664"/>
            <a:ext cx="1794661" cy="2529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defTabSz="779343"/>
            <a:r>
              <a:rPr lang="it-IT" sz="1200" dirty="0"/>
              <a:t>sì ha utilizzato</a:t>
            </a:r>
          </a:p>
        </p:txBody>
      </p:sp>
      <p:sp>
        <p:nvSpPr>
          <p:cNvPr id="38" name="Rettangolo 37"/>
          <p:cNvSpPr/>
          <p:nvPr/>
        </p:nvSpPr>
        <p:spPr bwMode="auto">
          <a:xfrm>
            <a:off x="384459" y="3179633"/>
            <a:ext cx="3655791" cy="3453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>VALUTAZIONE</a:t>
            </a:r>
            <a:r>
              <a:rPr kumimoji="0" lang="it-IT" b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> SERVIZIO</a:t>
            </a:r>
            <a:endParaRPr kumimoji="0" lang="it-IT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711" y="3669839"/>
            <a:ext cx="307731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711" y="4436884"/>
            <a:ext cx="307731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055" y="5203927"/>
            <a:ext cx="308386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5791015" y="3608790"/>
            <a:ext cx="376240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</a:p>
        </p:txBody>
      </p:sp>
      <p:sp>
        <p:nvSpPr>
          <p:cNvPr id="24" name="Parentesi graffa chiusa 23"/>
          <p:cNvSpPr/>
          <p:nvPr/>
        </p:nvSpPr>
        <p:spPr bwMode="auto">
          <a:xfrm>
            <a:off x="5303159" y="3608792"/>
            <a:ext cx="42202" cy="299145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endParaRPr lang="it-IT" sz="1500"/>
          </a:p>
        </p:txBody>
      </p:sp>
      <p:sp>
        <p:nvSpPr>
          <p:cNvPr id="25" name="Parentesi graffa chiusa 24"/>
          <p:cNvSpPr/>
          <p:nvPr/>
        </p:nvSpPr>
        <p:spPr bwMode="auto">
          <a:xfrm>
            <a:off x="5303159" y="4328871"/>
            <a:ext cx="42202" cy="299145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endParaRPr lang="it-IT" sz="1500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5791015" y="4302054"/>
            <a:ext cx="376240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7" name="Parentesi graffa chiusa 26"/>
          <p:cNvSpPr/>
          <p:nvPr/>
        </p:nvSpPr>
        <p:spPr bwMode="auto">
          <a:xfrm>
            <a:off x="5303159" y="5059912"/>
            <a:ext cx="42202" cy="299145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endParaRPr lang="it-IT" sz="1500"/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5791015" y="5099646"/>
            <a:ext cx="376240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17989" y="1880600"/>
            <a:ext cx="272522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384458" y="3480095"/>
            <a:ext cx="272522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utilizza Call Back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3707905" y="1952606"/>
            <a:ext cx="44369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3150202" y="5732545"/>
            <a:ext cx="2069870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1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</a:t>
            </a:r>
            <a:r>
              <a:rPr lang="it-IT" sz="11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74</a:t>
            </a:r>
            <a:endParaRPr lang="it-IT" sz="1100" b="1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Connettore 2 41"/>
          <p:cNvCxnSpPr/>
          <p:nvPr/>
        </p:nvCxnSpPr>
        <p:spPr bwMode="auto">
          <a:xfrm>
            <a:off x="3895353" y="2950302"/>
            <a:ext cx="0" cy="2522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Rettangolo 42"/>
          <p:cNvSpPr/>
          <p:nvPr/>
        </p:nvSpPr>
        <p:spPr bwMode="auto">
          <a:xfrm>
            <a:off x="4014708" y="2853114"/>
            <a:ext cx="1010819" cy="3877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/>
          <a:p>
            <a:pPr indent="11113" algn="ctr" eaLnBrk="0" hangingPunct="0">
              <a:lnSpc>
                <a:spcPct val="150000"/>
              </a:lnSpc>
              <a:spcBef>
                <a:spcPct val="20000"/>
              </a:spcBef>
              <a:buClr>
                <a:srgbClr val="FF9933"/>
              </a:buClr>
            </a:pPr>
            <a:r>
              <a:rPr lang="it-IT" sz="1100" b="1" i="1" kern="0" dirty="0"/>
              <a:t>17=100%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5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 bwMode="gray">
          <a:xfrm>
            <a:off x="323850" y="1315218"/>
            <a:ext cx="8352606" cy="5281156"/>
          </a:xfrm>
          <a:prstGeom prst="rect">
            <a:avLst/>
          </a:prstGeom>
          <a:noFill/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Clr>
                <a:schemeClr val="tx2"/>
              </a:buClr>
              <a:buFont typeface="Wingdings" pitchFamily="2" charset="2"/>
              <a:buChar char="§"/>
            </a:pPr>
            <a:endParaRPr lang="it-IT" sz="1600" dirty="0" err="1" smtClean="0">
              <a:solidFill>
                <a:schemeClr val="tx1"/>
              </a:solidFill>
            </a:endParaRPr>
          </a:p>
        </p:txBody>
      </p:sp>
      <p:sp>
        <p:nvSpPr>
          <p:cNvPr id="5122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400" dirty="0" err="1" smtClean="0">
                <a:latin typeface="Arial" panose="020B0604020202020204" pitchFamily="34" charset="0"/>
              </a:rPr>
              <a:t>Obiettivi</a:t>
            </a:r>
            <a:r>
              <a:rPr lang="en-US" altLang="it-IT" sz="2400" dirty="0" smtClean="0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6667" y="2056248"/>
            <a:ext cx="5544294" cy="11910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lvl="0" indent="11113" algn="ctr" eaLnBrk="0" hangingPunct="0">
              <a:spcBef>
                <a:spcPct val="20000"/>
              </a:spcBef>
              <a:buClr>
                <a:srgbClr val="FF9933"/>
              </a:buClr>
              <a:defRPr sz="2000">
                <a:solidFill>
                  <a:srgbClr val="073C62"/>
                </a:solidFill>
              </a:defRPr>
            </a:lvl1pPr>
          </a:lstStyle>
          <a:p>
            <a:pPr indent="0" algn="just"/>
            <a:r>
              <a:rPr lang="it-IT" sz="1700" dirty="0" smtClean="0">
                <a:solidFill>
                  <a:schemeClr val="tx1"/>
                </a:solidFill>
              </a:rPr>
              <a:t>Conoscere </a:t>
            </a:r>
            <a:r>
              <a:rPr lang="it-IT" sz="1700" dirty="0">
                <a:solidFill>
                  <a:schemeClr val="tx1"/>
                </a:solidFill>
              </a:rPr>
              <a:t>il </a:t>
            </a:r>
            <a:r>
              <a:rPr lang="it-IT" sz="1700" b="1" dirty="0">
                <a:solidFill>
                  <a:schemeClr val="tx1"/>
                </a:solidFill>
              </a:rPr>
              <a:t>livello di </a:t>
            </a:r>
            <a:r>
              <a:rPr lang="it-IT" sz="1700" b="1" dirty="0" smtClean="0">
                <a:solidFill>
                  <a:schemeClr val="tx1"/>
                </a:solidFill>
              </a:rPr>
              <a:t>soddisfazione dei </a:t>
            </a:r>
            <a:r>
              <a:rPr lang="it-IT" sz="1700" b="1" dirty="0">
                <a:solidFill>
                  <a:schemeClr val="tx1"/>
                </a:solidFill>
              </a:rPr>
              <a:t>cittadini e dei </a:t>
            </a:r>
            <a:r>
              <a:rPr lang="it-IT" sz="1700" b="1" dirty="0" smtClean="0">
                <a:solidFill>
                  <a:schemeClr val="tx1"/>
                </a:solidFill>
              </a:rPr>
              <a:t>professionisti: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sz="1700" b="1" dirty="0" smtClean="0">
                <a:solidFill>
                  <a:schemeClr val="tx1"/>
                </a:solidFill>
              </a:rPr>
              <a:t>sui servizi di assistenza fiscale resi dai CAM</a:t>
            </a:r>
            <a:r>
              <a:rPr lang="it-IT" sz="1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1700" dirty="0">
                <a:solidFill>
                  <a:schemeClr val="tx1"/>
                </a:solidFill>
              </a:rPr>
              <a:t>(Centri Assistenza Multicanale)</a:t>
            </a:r>
          </a:p>
        </p:txBody>
      </p:sp>
      <p:sp>
        <p:nvSpPr>
          <p:cNvPr id="6" name="Rettangolo 5"/>
          <p:cNvSpPr/>
          <p:nvPr/>
        </p:nvSpPr>
        <p:spPr>
          <a:xfrm>
            <a:off x="6588224" y="1797322"/>
            <a:ext cx="2088232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indent="11113" eaLnBrk="0" hangingPunct="0">
              <a:spcBef>
                <a:spcPct val="20000"/>
              </a:spcBef>
              <a:buClr>
                <a:srgbClr val="FF9933"/>
              </a:buClr>
            </a:pPr>
            <a:r>
              <a:rPr lang="it-IT" b="1" dirty="0" smtClean="0"/>
              <a:t>per migliorarne </a:t>
            </a:r>
            <a:r>
              <a:rPr lang="it-IT" b="1" dirty="0"/>
              <a:t>il livello qualitativo </a:t>
            </a:r>
            <a:r>
              <a:rPr lang="it-IT" b="1" dirty="0" smtClean="0"/>
              <a:t>e renderlo più aderente alle esigenze degli utilizzatori</a:t>
            </a:r>
            <a:endParaRPr lang="it-IT" b="1" dirty="0"/>
          </a:p>
        </p:txBody>
      </p:sp>
      <p:sp>
        <p:nvSpPr>
          <p:cNvPr id="7" name="Freccia in giù 6"/>
          <p:cNvSpPr/>
          <p:nvPr/>
        </p:nvSpPr>
        <p:spPr bwMode="auto">
          <a:xfrm rot="16200000" flipH="1">
            <a:off x="5463071" y="2458908"/>
            <a:ext cx="1439716" cy="59728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850" y="4388811"/>
            <a:ext cx="8496622" cy="123110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lvl="0" indent="11113" algn="ctr" eaLnBrk="0" hangingPunct="0">
              <a:spcBef>
                <a:spcPct val="20000"/>
              </a:spcBef>
              <a:buClr>
                <a:srgbClr val="FF9933"/>
              </a:buClr>
              <a:defRPr sz="1800">
                <a:solidFill>
                  <a:srgbClr val="073C62"/>
                </a:solidFill>
              </a:defRPr>
            </a:lvl1pPr>
          </a:lstStyle>
          <a:p>
            <a:pPr algn="just"/>
            <a:r>
              <a:rPr lang="it-IT" sz="1600" i="1" dirty="0" smtClean="0">
                <a:solidFill>
                  <a:schemeClr val="tx1"/>
                </a:solidFill>
              </a:rPr>
              <a:t>A </a:t>
            </a:r>
            <a:r>
              <a:rPr lang="it-IT" sz="1600" i="1" dirty="0">
                <a:solidFill>
                  <a:schemeClr val="tx1"/>
                </a:solidFill>
              </a:rPr>
              <a:t>questo scopo l’Agenzia delle Entrate ha </a:t>
            </a:r>
            <a:r>
              <a:rPr lang="it-IT" sz="1600" i="1" dirty="0" smtClean="0">
                <a:solidFill>
                  <a:schemeClr val="tx1"/>
                </a:solidFill>
              </a:rPr>
              <a:t>condotto una indagine avvalendosi della </a:t>
            </a:r>
            <a:r>
              <a:rPr lang="it-IT" sz="1600" i="1" dirty="0">
                <a:solidFill>
                  <a:schemeClr val="tx1"/>
                </a:solidFill>
              </a:rPr>
              <a:t>collaborazione di </a:t>
            </a:r>
            <a:r>
              <a:rPr lang="it-IT" sz="1600" i="1" dirty="0" err="1">
                <a:solidFill>
                  <a:schemeClr val="tx1"/>
                </a:solidFill>
              </a:rPr>
              <a:t>Sogei</a:t>
            </a:r>
            <a:r>
              <a:rPr lang="it-IT" sz="1600" i="1" dirty="0">
                <a:solidFill>
                  <a:schemeClr val="tx1"/>
                </a:solidFill>
              </a:rPr>
              <a:t> e di GfK </a:t>
            </a:r>
            <a:r>
              <a:rPr lang="it-IT" sz="1600" i="1" dirty="0" err="1">
                <a:solidFill>
                  <a:schemeClr val="tx1"/>
                </a:solidFill>
              </a:rPr>
              <a:t>Eurisko</a:t>
            </a:r>
            <a:r>
              <a:rPr lang="it-IT" sz="1600" i="1" dirty="0">
                <a:solidFill>
                  <a:schemeClr val="tx1"/>
                </a:solidFill>
              </a:rPr>
              <a:t> per la raccolta </a:t>
            </a:r>
            <a:r>
              <a:rPr lang="it-IT" sz="1600" i="1" dirty="0" smtClean="0">
                <a:solidFill>
                  <a:schemeClr val="tx1"/>
                </a:solidFill>
              </a:rPr>
              <a:t>dei dati e l’analisi </a:t>
            </a:r>
            <a:r>
              <a:rPr lang="it-IT" sz="1600" i="1" dirty="0">
                <a:solidFill>
                  <a:schemeClr val="tx1"/>
                </a:solidFill>
              </a:rPr>
              <a:t>dei </a:t>
            </a:r>
            <a:r>
              <a:rPr lang="it-IT" sz="1600" i="1" dirty="0" smtClean="0">
                <a:solidFill>
                  <a:schemeClr val="tx1"/>
                </a:solidFill>
              </a:rPr>
              <a:t>risultati.</a:t>
            </a:r>
            <a:endParaRPr lang="it-IT" sz="1600" i="1" dirty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it-IT" sz="1600" i="1" dirty="0" smtClean="0">
                <a:solidFill>
                  <a:schemeClr val="tx1"/>
                </a:solidFill>
              </a:rPr>
              <a:t>Il </a:t>
            </a:r>
            <a:r>
              <a:rPr lang="it-IT" sz="1600" i="1" dirty="0">
                <a:solidFill>
                  <a:schemeClr val="tx1"/>
                </a:solidFill>
              </a:rPr>
              <a:t>presente documento illustra le principali evidenze </a:t>
            </a:r>
            <a:r>
              <a:rPr lang="it-IT" sz="1600" i="1" dirty="0" smtClean="0">
                <a:solidFill>
                  <a:schemeClr val="tx1"/>
                </a:solidFill>
              </a:rPr>
              <a:t>dell’indagine.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641181"/>
              </p:ext>
            </p:extLst>
          </p:nvPr>
        </p:nvGraphicFramePr>
        <p:xfrm>
          <a:off x="2643172" y="2060848"/>
          <a:ext cx="4233084" cy="339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76799" y="332656"/>
            <a:ext cx="8625254" cy="648072"/>
          </a:xfrm>
          <a:noFill/>
        </p:spPr>
        <p:txBody>
          <a:bodyPr/>
          <a:lstStyle/>
          <a:p>
            <a:r>
              <a:rPr lang="en-US" sz="2400" dirty="0" err="1"/>
              <a:t>Servizio</a:t>
            </a:r>
            <a:r>
              <a:rPr lang="en-US" sz="2400" dirty="0"/>
              <a:t> di </a:t>
            </a:r>
            <a:r>
              <a:rPr lang="en-US" sz="2400" dirty="0" err="1"/>
              <a:t>assistenza</a:t>
            </a:r>
            <a:r>
              <a:rPr lang="en-US" sz="2400" dirty="0"/>
              <a:t> </a:t>
            </a:r>
            <a:r>
              <a:rPr lang="en-US" sz="2400" dirty="0" err="1"/>
              <a:t>prevalente</a:t>
            </a:r>
            <a:endParaRPr lang="en-US" sz="2400" dirty="0"/>
          </a:p>
        </p:txBody>
      </p:sp>
      <p:sp>
        <p:nvSpPr>
          <p:cNvPr id="11" name="Rettangolo 10"/>
          <p:cNvSpPr/>
          <p:nvPr/>
        </p:nvSpPr>
        <p:spPr bwMode="auto">
          <a:xfrm>
            <a:off x="1786750" y="2629352"/>
            <a:ext cx="2658757" cy="2529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defTabSz="779343"/>
            <a:r>
              <a:rPr lang="it-IT" sz="1200" b="1" dirty="0"/>
              <a:t>Telefona al call center</a:t>
            </a:r>
          </a:p>
        </p:txBody>
      </p:sp>
      <p:sp>
        <p:nvSpPr>
          <p:cNvPr id="12" name="Rettangolo 11"/>
          <p:cNvSpPr/>
          <p:nvPr/>
        </p:nvSpPr>
        <p:spPr bwMode="auto">
          <a:xfrm>
            <a:off x="1786750" y="3037616"/>
            <a:ext cx="2658757" cy="4376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defTabSz="779343"/>
            <a:r>
              <a:rPr lang="it-IT" sz="1200" b="1" dirty="0"/>
              <a:t>Utilizza il sito internet  dell’Agenzia</a:t>
            </a:r>
          </a:p>
        </p:txBody>
      </p:sp>
      <p:sp>
        <p:nvSpPr>
          <p:cNvPr id="13" name="Rettangolo 12"/>
          <p:cNvSpPr/>
          <p:nvPr/>
        </p:nvSpPr>
        <p:spPr bwMode="auto">
          <a:xfrm>
            <a:off x="1786750" y="3716944"/>
            <a:ext cx="2658757" cy="2529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defTabSz="779343"/>
            <a:r>
              <a:rPr lang="it-IT" sz="1200" b="1" dirty="0"/>
              <a:t>Si reca presso l’ufficio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431722" y="1844824"/>
            <a:ext cx="44369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1786750" y="4262733"/>
            <a:ext cx="2658757" cy="2529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defTabSz="779343"/>
            <a:r>
              <a:rPr lang="it-IT" sz="1200" b="1" dirty="0"/>
              <a:t>Utilizza la PEC</a:t>
            </a:r>
          </a:p>
        </p:txBody>
      </p:sp>
      <p:sp>
        <p:nvSpPr>
          <p:cNvPr id="3" name="Rettangolo 2"/>
          <p:cNvSpPr/>
          <p:nvPr/>
        </p:nvSpPr>
        <p:spPr>
          <a:xfrm>
            <a:off x="4572000" y="4771277"/>
            <a:ext cx="504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(.)</a:t>
            </a:r>
            <a:endParaRPr lang="it-IT" sz="1400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1786750" y="4819458"/>
            <a:ext cx="2658757" cy="2529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 defTabSz="779343"/>
            <a:r>
              <a:rPr lang="it-IT" sz="1200" b="1" dirty="0"/>
              <a:t>Utilizza </a:t>
            </a:r>
            <a:r>
              <a:rPr lang="it-IT" sz="1200" b="1" dirty="0" smtClean="0"/>
              <a:t>l’APP dell’Agenzia</a:t>
            </a:r>
            <a:endParaRPr lang="it-IT" sz="1200" b="1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79512" y="1158994"/>
            <a:ext cx="8122703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0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deve chiedere informazioni o ricevere assistenza su adempimenti fiscali, di solito cosa fa</a:t>
            </a:r>
            <a:r>
              <a:rPr lang="it-IT" sz="1000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t-IT" sz="1000" i="1" kern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79513" y="1605361"/>
            <a:ext cx="2214929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campione</a:t>
            </a:r>
            <a:endParaRPr lang="it-IT" sz="75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9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332657"/>
            <a:ext cx="8625254" cy="504056"/>
          </a:xfrm>
          <a:noFill/>
        </p:spPr>
        <p:txBody>
          <a:bodyPr/>
          <a:lstStyle/>
          <a:p>
            <a:r>
              <a:rPr lang="en-US" sz="2400" dirty="0"/>
              <a:t>Le </a:t>
            </a:r>
            <a:r>
              <a:rPr lang="en-US" sz="2400" dirty="0" err="1"/>
              <a:t>caratteristiche</a:t>
            </a:r>
            <a:r>
              <a:rPr lang="en-US" sz="2400" dirty="0"/>
              <a:t> del </a:t>
            </a:r>
            <a:r>
              <a:rPr lang="en-US" sz="2400" dirty="0" err="1"/>
              <a:t>servizio</a:t>
            </a:r>
            <a:r>
              <a:rPr lang="en-US" sz="2400" dirty="0"/>
              <a:t> </a:t>
            </a:r>
            <a:r>
              <a:rPr lang="en-US" sz="2400" dirty="0" err="1"/>
              <a:t>prevalente</a:t>
            </a:r>
            <a:endParaRPr lang="en-US" sz="24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5051" y="1135798"/>
            <a:ext cx="8508022" cy="41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900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ha detto che di solito …...(</a:t>
            </a:r>
            <a:r>
              <a:rPr lang="it-IT" sz="9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leggere la risposta fornita a </a:t>
            </a:r>
            <a:r>
              <a:rPr lang="it-IT" sz="900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D.11). Ritiene che il servizio sia …. </a:t>
            </a:r>
            <a:r>
              <a:rPr lang="it-IT" sz="9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(punteggi 1-5; dove 1 significa PER NIENTE e 5 MOLTO)</a:t>
            </a:r>
          </a:p>
        </p:txBody>
      </p:sp>
      <p:graphicFrame>
        <p:nvGraphicFramePr>
          <p:cNvPr id="10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865460"/>
              </p:ext>
            </p:extLst>
          </p:nvPr>
        </p:nvGraphicFramePr>
        <p:xfrm>
          <a:off x="1346124" y="2749937"/>
          <a:ext cx="4233084" cy="339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ttangolo 11"/>
          <p:cNvSpPr/>
          <p:nvPr/>
        </p:nvSpPr>
        <p:spPr bwMode="auto">
          <a:xfrm>
            <a:off x="317989" y="1761997"/>
            <a:ext cx="7909802" cy="5299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b="1" dirty="0" smtClean="0">
                <a:solidFill>
                  <a:schemeClr val="tx2"/>
                </a:solidFill>
              </a:rPr>
              <a:t>Ritengo che il servizio offerto sia… </a:t>
            </a:r>
            <a:r>
              <a:rPr lang="it-IT" sz="1200" dirty="0">
                <a:solidFill>
                  <a:schemeClr val="tx2"/>
                </a:solidFill>
              </a:rPr>
              <a:t>(scala 1-5;  1 per niente, 5 molto) – </a:t>
            </a:r>
            <a:r>
              <a:rPr lang="it-IT" sz="1200" b="1" dirty="0">
                <a:solidFill>
                  <a:schemeClr val="tx2"/>
                </a:solidFill>
              </a:rPr>
              <a:t>% punteggi 4-5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79512" y="1359421"/>
            <a:ext cx="272522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727389"/>
              </p:ext>
            </p:extLst>
          </p:nvPr>
        </p:nvGraphicFramePr>
        <p:xfrm>
          <a:off x="1294011" y="3177047"/>
          <a:ext cx="1782351" cy="2745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2351"/>
              </a:tblGrid>
              <a:tr h="455673"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affidabile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/>
                </a:tc>
              </a:tr>
              <a:tr h="455673"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comodo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/>
                </a:tc>
              </a:tr>
              <a:tr h="455673"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accurato</a:t>
                      </a:r>
                    </a:p>
                  </a:txBody>
                  <a:tcPr marL="8792" marR="8792" marT="9525" marB="0" anchor="ctr"/>
                </a:tc>
              </a:tr>
              <a:tr h="455673"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semplice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/>
                </a:tc>
              </a:tr>
              <a:tr h="455673"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orientato all'utente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/>
                </a:tc>
              </a:tr>
              <a:tr h="455673"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facilmente accessibile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9525" marB="0" anchor="ctr"/>
                </a:tc>
              </a:tr>
            </a:tbl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606068" y="2533913"/>
            <a:ext cx="1050268" cy="46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ctr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SERVIZI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7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US" altLang="it-IT" sz="2400" dirty="0" err="1" smtClean="0">
                <a:latin typeface="Arial" panose="020B0604020202020204" pitchFamily="34" charset="0"/>
              </a:rPr>
              <a:t>Metodologia</a:t>
            </a:r>
            <a:r>
              <a:rPr lang="en-US" altLang="it-IT" sz="2400" dirty="0" smtClean="0">
                <a:latin typeface="Arial" panose="020B0604020202020204" pitchFamily="34" charset="0"/>
              </a:rPr>
              <a:t>: </a:t>
            </a:r>
            <a:r>
              <a:rPr lang="en-US" altLang="it-IT" sz="2400" dirty="0" err="1" smtClean="0">
                <a:latin typeface="Arial" panose="020B0604020202020204" pitchFamily="34" charset="0"/>
              </a:rPr>
              <a:t>modalità</a:t>
            </a:r>
            <a:r>
              <a:rPr lang="en-US" altLang="it-IT" sz="2400" dirty="0" smtClean="0">
                <a:latin typeface="Arial" panose="020B0604020202020204" pitchFamily="34" charset="0"/>
              </a:rPr>
              <a:t> e tempi</a:t>
            </a:r>
          </a:p>
        </p:txBody>
      </p:sp>
      <p:sp>
        <p:nvSpPr>
          <p:cNvPr id="4" name="Freihandform 5"/>
          <p:cNvSpPr/>
          <p:nvPr>
            <p:custDataLst>
              <p:tags r:id="rId1"/>
            </p:custDataLst>
          </p:nvPr>
        </p:nvSpPr>
        <p:spPr bwMode="gray">
          <a:xfrm>
            <a:off x="312420" y="2959206"/>
            <a:ext cx="8496000" cy="0"/>
          </a:xfrm>
          <a:custGeom>
            <a:avLst/>
            <a:gdLst>
              <a:gd name="connsiteX0" fmla="*/ 0 w 8420100"/>
              <a:gd name="connsiteY0" fmla="*/ 0 h 0"/>
              <a:gd name="connsiteX1" fmla="*/ 8420100 w 84201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0100">
                <a:moveTo>
                  <a:pt x="0" y="0"/>
                </a:moveTo>
                <a:lnTo>
                  <a:pt x="8420100" y="0"/>
                </a:lnTo>
              </a:path>
            </a:pathLst>
          </a:cu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ihandform 6"/>
          <p:cNvSpPr/>
          <p:nvPr>
            <p:custDataLst>
              <p:tags r:id="rId2"/>
            </p:custDataLst>
          </p:nvPr>
        </p:nvSpPr>
        <p:spPr bwMode="gray">
          <a:xfrm>
            <a:off x="312420" y="5026715"/>
            <a:ext cx="8496000" cy="0"/>
          </a:xfrm>
          <a:custGeom>
            <a:avLst/>
            <a:gdLst>
              <a:gd name="connsiteX0" fmla="*/ 0 w 8420100"/>
              <a:gd name="connsiteY0" fmla="*/ 0 h 0"/>
              <a:gd name="connsiteX1" fmla="*/ 8420100 w 84201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0100">
                <a:moveTo>
                  <a:pt x="0" y="0"/>
                </a:moveTo>
                <a:lnTo>
                  <a:pt x="8420100" y="0"/>
                </a:lnTo>
              </a:path>
            </a:pathLst>
          </a:cu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ihandform 7"/>
          <p:cNvSpPr/>
          <p:nvPr>
            <p:custDataLst>
              <p:tags r:id="rId3"/>
            </p:custDataLst>
          </p:nvPr>
        </p:nvSpPr>
        <p:spPr bwMode="gray">
          <a:xfrm>
            <a:off x="312420" y="1663356"/>
            <a:ext cx="8496000" cy="0"/>
          </a:xfrm>
          <a:custGeom>
            <a:avLst/>
            <a:gdLst>
              <a:gd name="connsiteX0" fmla="*/ 0 w 8420100"/>
              <a:gd name="connsiteY0" fmla="*/ 0 h 0"/>
              <a:gd name="connsiteX1" fmla="*/ 8420100 w 84201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0100">
                <a:moveTo>
                  <a:pt x="0" y="0"/>
                </a:moveTo>
                <a:lnTo>
                  <a:pt x="8420100" y="0"/>
                </a:lnTo>
              </a:path>
            </a:pathLst>
          </a:cu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ihandform 8"/>
          <p:cNvSpPr/>
          <p:nvPr>
            <p:custDataLst>
              <p:tags r:id="rId4"/>
            </p:custDataLst>
          </p:nvPr>
        </p:nvSpPr>
        <p:spPr bwMode="gray">
          <a:xfrm>
            <a:off x="312420" y="6229327"/>
            <a:ext cx="8496000" cy="0"/>
          </a:xfrm>
          <a:custGeom>
            <a:avLst/>
            <a:gdLst>
              <a:gd name="connsiteX0" fmla="*/ 0 w 8420100"/>
              <a:gd name="connsiteY0" fmla="*/ 0 h 0"/>
              <a:gd name="connsiteX1" fmla="*/ 8420100 w 84201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0100">
                <a:moveTo>
                  <a:pt x="0" y="0"/>
                </a:moveTo>
                <a:lnTo>
                  <a:pt x="8420100" y="0"/>
                </a:lnTo>
              </a:path>
            </a:pathLst>
          </a:cu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1979025" y="3313750"/>
            <a:ext cx="6552728" cy="126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171450" lvl="1" indent="-171450" algn="just">
              <a:spcBef>
                <a:spcPts val="600"/>
              </a:spcBef>
              <a:buClr>
                <a:schemeClr val="tx2"/>
              </a:buClr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2.500 tra </a:t>
            </a:r>
            <a:r>
              <a:rPr lang="it-IT" sz="1400" b="1" kern="0" dirty="0">
                <a:solidFill>
                  <a:schemeClr val="tx1"/>
                </a:solidFill>
                <a:latin typeface="Arial" panose="020B0604020202020204" pitchFamily="34" charset="0"/>
              </a:rPr>
              <a:t>cittadini e </a:t>
            </a: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professionisti </a:t>
            </a:r>
            <a:r>
              <a:rPr lang="it-IT" sz="1400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contattati 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</a:rPr>
              <a:t>dopo 2/3 giorni dalla richiesta di </a:t>
            </a:r>
            <a:r>
              <a:rPr lang="it-IT" sz="1400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assistenza</a:t>
            </a:r>
          </a:p>
          <a:p>
            <a:pPr marL="171450" lvl="1" indent="-171450" algn="just">
              <a:spcBef>
                <a:spcPts val="600"/>
              </a:spcBef>
              <a:buClr>
                <a:schemeClr val="tx2"/>
              </a:buClr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partecipazione facoltativa </a:t>
            </a:r>
            <a:r>
              <a:rPr lang="it-IT" sz="1400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con 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</a:rPr>
              <a:t>doppia adesione in fase di assistenza e di </a:t>
            </a:r>
            <a:r>
              <a:rPr lang="it-IT" sz="1400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intervista</a:t>
            </a:r>
          </a:p>
          <a:p>
            <a:pPr marL="0" lvl="1" indent="0" algn="just">
              <a:buClr>
                <a:srgbClr val="FF9933"/>
              </a:buClr>
              <a:buNone/>
            </a:pPr>
            <a:endParaRPr lang="it-IT" sz="1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1" indent="0" algn="just">
              <a:buClr>
                <a:srgbClr val="FF9933"/>
              </a:buClr>
              <a:buNone/>
            </a:pPr>
            <a:endParaRPr lang="it-IT" sz="1400" kern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 bwMode="auto">
          <a:xfrm>
            <a:off x="1979025" y="5156659"/>
            <a:ext cx="6972724" cy="97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285750" lvl="1" algn="just">
              <a:buClr>
                <a:srgbClr val="FF9933"/>
              </a:buClr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Dal 6 al 28 aprile 2016</a:t>
            </a:r>
          </a:p>
          <a:p>
            <a:pPr marL="285750" lvl="1" algn="just">
              <a:buClr>
                <a:srgbClr val="FF9933"/>
              </a:buClr>
            </a:pPr>
            <a:r>
              <a:rPr lang="it-IT" sz="1400" b="1" kern="0" dirty="0">
                <a:solidFill>
                  <a:schemeClr val="tx1"/>
                </a:solidFill>
                <a:latin typeface="Arial" panose="020B0604020202020204" pitchFamily="34" charset="0"/>
              </a:rPr>
              <a:t>lunedì-venerdì </a:t>
            </a: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9:30-13:00 </a:t>
            </a:r>
            <a:r>
              <a:rPr lang="it-IT" sz="1400" b="1" kern="0" dirty="0">
                <a:solidFill>
                  <a:schemeClr val="tx1"/>
                </a:solidFill>
                <a:latin typeface="Arial" panose="020B0604020202020204" pitchFamily="34" charset="0"/>
              </a:rPr>
              <a:t>e </a:t>
            </a: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14:00-20:00 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</a:rPr>
              <a:t>(su appuntamento oltre orario su richiesta dell’intervistato)</a:t>
            </a:r>
          </a:p>
          <a:p>
            <a:pPr marL="285750" lvl="1" algn="just">
              <a:buClr>
                <a:srgbClr val="FF9933"/>
              </a:buClr>
            </a:pPr>
            <a:endParaRPr lang="it-IT" sz="1400" kern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gray">
          <a:xfrm>
            <a:off x="331995" y="1739142"/>
            <a:ext cx="1572402" cy="1055674"/>
          </a:xfrm>
          <a:prstGeom prst="homePlate">
            <a:avLst>
              <a:gd name="adj" fmla="val 19332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cs typeface="Arial" pitchFamily="34" charset="0"/>
              </a:rPr>
              <a:t>Tecnica</a:t>
            </a: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 di </a:t>
            </a:r>
            <a:r>
              <a:rPr lang="en-US" sz="1400" b="1" dirty="0" err="1">
                <a:solidFill>
                  <a:schemeClr val="bg1"/>
                </a:solidFill>
                <a:cs typeface="Arial" pitchFamily="34" charset="0"/>
              </a:rPr>
              <a:t>raccolta</a:t>
            </a: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cs typeface="Arial" pitchFamily="34" charset="0"/>
              </a:rPr>
              <a:t>dati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gray">
          <a:xfrm>
            <a:off x="306765" y="3314299"/>
            <a:ext cx="1572402" cy="1055674"/>
          </a:xfrm>
          <a:prstGeom prst="homePlate">
            <a:avLst>
              <a:gd name="adj" fmla="val 19332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cs typeface="Arial" pitchFamily="34" charset="0"/>
              </a:rPr>
              <a:t>Campione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gray">
          <a:xfrm>
            <a:off x="331995" y="5080705"/>
            <a:ext cx="1572402" cy="1055674"/>
          </a:xfrm>
          <a:prstGeom prst="homePlate">
            <a:avLst>
              <a:gd name="adj" fmla="val 19332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cs typeface="Arial" pitchFamily="34" charset="0"/>
              </a:rPr>
              <a:t>Periodo</a:t>
            </a: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 di </a:t>
            </a:r>
            <a:r>
              <a:rPr lang="en-US" sz="1400" b="1" dirty="0" err="1" smtClean="0">
                <a:solidFill>
                  <a:schemeClr val="bg1"/>
                </a:solidFill>
                <a:cs typeface="Arial" pitchFamily="34" charset="0"/>
              </a:rPr>
              <a:t>rilevazione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979025" y="1777699"/>
            <a:ext cx="6552728" cy="126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171450" lvl="1" indent="-171450" algn="just">
              <a:spcBef>
                <a:spcPts val="600"/>
              </a:spcBef>
              <a:buClr>
                <a:schemeClr val="tx2"/>
              </a:buClr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intervista </a:t>
            </a:r>
            <a:r>
              <a:rPr lang="it-IT" sz="1400" b="1" kern="0" dirty="0">
                <a:solidFill>
                  <a:schemeClr val="tx1"/>
                </a:solidFill>
                <a:latin typeface="Arial" panose="020B0604020202020204" pitchFamily="34" charset="0"/>
              </a:rPr>
              <a:t>telefonica CATI 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</a:rPr>
              <a:t>(Computer-</a:t>
            </a:r>
            <a:r>
              <a:rPr lang="it-IT" sz="1400" kern="0" dirty="0" err="1">
                <a:solidFill>
                  <a:schemeClr val="tx1"/>
                </a:solidFill>
                <a:latin typeface="Arial" panose="020B0604020202020204" pitchFamily="34" charset="0"/>
              </a:rPr>
              <a:t>Assisted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it-IT" sz="1400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Telephone </a:t>
            </a:r>
            <a:r>
              <a:rPr lang="it-IT" sz="1400" kern="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Interviewing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</a:rPr>
              <a:t>) </a:t>
            </a:r>
            <a:r>
              <a:rPr lang="it-IT" sz="1400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somministrata 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</a:rPr>
              <a:t>agli utenti del Call Center (848.800.444 ) avvalendosi della collaborazione di </a:t>
            </a:r>
            <a:r>
              <a:rPr lang="it-IT" sz="1400" kern="0" dirty="0" err="1">
                <a:solidFill>
                  <a:schemeClr val="tx1"/>
                </a:solidFill>
                <a:latin typeface="Arial" panose="020B0604020202020204" pitchFamily="34" charset="0"/>
              </a:rPr>
              <a:t>Sogei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</a:rPr>
              <a:t> e di </a:t>
            </a:r>
            <a:r>
              <a:rPr lang="it-IT" sz="1400" kern="0" dirty="0" err="1">
                <a:solidFill>
                  <a:schemeClr val="tx1"/>
                </a:solidFill>
                <a:latin typeface="Arial" panose="020B0604020202020204" pitchFamily="34" charset="0"/>
              </a:rPr>
              <a:t>GfK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it-IT" sz="1400" kern="0" dirty="0" err="1">
                <a:solidFill>
                  <a:schemeClr val="tx1"/>
                </a:solidFill>
                <a:latin typeface="Arial" panose="020B0604020202020204" pitchFamily="34" charset="0"/>
              </a:rPr>
              <a:t>Eurisko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</a:rPr>
              <a:t> per la raccolta dei dati e l’analisi dei risultati.</a:t>
            </a:r>
            <a:endParaRPr lang="it-IT" sz="1400" kern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1" indent="0" algn="just">
              <a:buClr>
                <a:srgbClr val="FF9933"/>
              </a:buClr>
              <a:buNone/>
            </a:pPr>
            <a:endParaRPr lang="it-IT" sz="1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1" indent="0" algn="just">
              <a:buClr>
                <a:srgbClr val="FF9933"/>
              </a:buClr>
              <a:buNone/>
            </a:pPr>
            <a:endParaRPr lang="it-IT" sz="1400" kern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4457" y="1268761"/>
            <a:ext cx="8229602" cy="464469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Clr>
                <a:srgbClr val="FF9933"/>
              </a:buClr>
            </a:pPr>
            <a:r>
              <a:rPr lang="it-IT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campione</a:t>
            </a:r>
            <a:r>
              <a:rPr lang="it-IT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intervistato è </a:t>
            </a:r>
            <a:r>
              <a:rPr lang="it-IT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sovrapponibile a quello atteso</a:t>
            </a:r>
            <a:r>
              <a:rPr lang="it-IT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lo scostamento per tutti i parametri di stratificazione del campione è inferiore al </a:t>
            </a:r>
            <a:r>
              <a:rPr lang="it-IT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1,5% </a:t>
            </a:r>
            <a:endParaRPr lang="it-IT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Clr>
                <a:srgbClr val="FF9933"/>
              </a:buClr>
            </a:pPr>
            <a:r>
              <a:rPr lang="it-IT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ottima rappresentatività del campione </a:t>
            </a:r>
            <a:r>
              <a:rPr lang="it-IT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è deciso di non ponderare i risultati.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07504" y="188641"/>
            <a:ext cx="7841142" cy="936104"/>
          </a:xfrm>
          <a:noFill/>
        </p:spPr>
        <p:txBody>
          <a:bodyPr/>
          <a:lstStyle/>
          <a:p>
            <a:r>
              <a:rPr lang="en-US" sz="2400" dirty="0" err="1"/>
              <a:t>Metodologia</a:t>
            </a:r>
            <a:r>
              <a:rPr lang="en-US" sz="2400" dirty="0"/>
              <a:t>: </a:t>
            </a:r>
            <a:r>
              <a:rPr lang="en-US" sz="2400" dirty="0" err="1"/>
              <a:t>campione</a:t>
            </a:r>
            <a:r>
              <a:rPr lang="en-US" sz="2400" dirty="0"/>
              <a:t> </a:t>
            </a:r>
            <a:r>
              <a:rPr lang="en-US" sz="2400" dirty="0" err="1"/>
              <a:t>atteso</a:t>
            </a:r>
            <a:r>
              <a:rPr lang="en-US" sz="2400" dirty="0"/>
              <a:t> e </a:t>
            </a:r>
            <a:r>
              <a:rPr lang="en-US" sz="2400" dirty="0" err="1"/>
              <a:t>rilevato</a:t>
            </a:r>
            <a:endParaRPr lang="en-US" sz="2400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730249"/>
              </p:ext>
            </p:extLst>
          </p:nvPr>
        </p:nvGraphicFramePr>
        <p:xfrm>
          <a:off x="5292080" y="2492896"/>
          <a:ext cx="3589323" cy="350521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65282"/>
                <a:gridCol w="830862"/>
                <a:gridCol w="764393"/>
                <a:gridCol w="764393"/>
                <a:gridCol w="764393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i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Sede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CAM</a:t>
                      </a:r>
                      <a:endParaRPr lang="it-IT" sz="1200" b="0" i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atteso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Rilevato 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(rilevato-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atteso)</a:t>
                      </a:r>
                      <a:endParaRPr lang="it-IT"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dirty="0" smtClean="0">
                          <a:latin typeface="+mj-lt"/>
                          <a:cs typeface="Arial" panose="020B0604020202020204" pitchFamily="34" charset="0"/>
                        </a:rPr>
                        <a:t>Torino</a:t>
                      </a:r>
                      <a:endParaRPr lang="it-IT" sz="1100" i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15,0</a:t>
                      </a: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15,6</a:t>
                      </a:r>
                    </a:p>
                  </a:txBody>
                  <a:tcPr marL="9525" marR="9525" marT="12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it-IT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dirty="0" smtClean="0">
                          <a:latin typeface="+mj-lt"/>
                          <a:cs typeface="Arial" panose="020B0604020202020204" pitchFamily="34" charset="0"/>
                        </a:rPr>
                        <a:t>Venezia</a:t>
                      </a:r>
                      <a:endParaRPr lang="it-IT" sz="1100" i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15,8</a:t>
                      </a: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14,8</a:t>
                      </a:r>
                    </a:p>
                  </a:txBody>
                  <a:tcPr marL="9525" marR="9525" marT="12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-1,0</a:t>
                      </a:r>
                      <a:endParaRPr lang="it-IT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dirty="0" smtClean="0">
                          <a:latin typeface="+mj-lt"/>
                          <a:cs typeface="Arial" panose="020B0604020202020204" pitchFamily="34" charset="0"/>
                        </a:rPr>
                        <a:t>Pescara</a:t>
                      </a:r>
                      <a:endParaRPr lang="it-IT" sz="1100" i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16,2</a:t>
                      </a: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16,6</a:t>
                      </a:r>
                    </a:p>
                  </a:txBody>
                  <a:tcPr marL="9525" marR="9525" marT="12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it-IT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dirty="0" smtClean="0">
                          <a:latin typeface="+mj-lt"/>
                        </a:rPr>
                        <a:t>Roma</a:t>
                      </a:r>
                      <a:endParaRPr lang="it-IT" sz="1100" i="1" dirty="0">
                        <a:latin typeface="+mj-lt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6,7</a:t>
                      </a: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7,9</a:t>
                      </a:r>
                    </a:p>
                  </a:txBody>
                  <a:tcPr marL="9525" marR="9525" marT="12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it-IT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dirty="0" smtClean="0">
                          <a:latin typeface="+mj-lt"/>
                        </a:rPr>
                        <a:t>Salerno</a:t>
                      </a:r>
                      <a:endParaRPr lang="it-IT" sz="1100" i="1" dirty="0">
                        <a:latin typeface="+mj-lt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12,5</a:t>
                      </a: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12,5</a:t>
                      </a:r>
                    </a:p>
                  </a:txBody>
                  <a:tcPr marL="9525" marR="9525" marT="12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it-IT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dirty="0" smtClean="0">
                          <a:latin typeface="+mj-lt"/>
                        </a:rPr>
                        <a:t>Cagliari</a:t>
                      </a:r>
                      <a:endParaRPr lang="it-IT" sz="1100" i="1" dirty="0">
                        <a:latin typeface="+mj-lt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17,3</a:t>
                      </a: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16,8</a:t>
                      </a:r>
                    </a:p>
                  </a:txBody>
                  <a:tcPr marL="9525" marR="9525" marT="12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-0,5</a:t>
                      </a:r>
                      <a:endParaRPr lang="it-IT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dirty="0" smtClean="0">
                          <a:latin typeface="+mj-lt"/>
                        </a:rPr>
                        <a:t>Bari</a:t>
                      </a:r>
                      <a:endParaRPr lang="it-IT" sz="1100" i="1" dirty="0">
                        <a:latin typeface="+mj-lt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9525" marR="9525" marT="12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it-IT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dirty="0" smtClean="0">
                          <a:latin typeface="+mj-lt"/>
                        </a:rPr>
                        <a:t>Mini </a:t>
                      </a:r>
                      <a:r>
                        <a:rPr lang="it-IT" sz="1100" i="1" dirty="0" err="1" smtClean="0">
                          <a:latin typeface="+mj-lt"/>
                        </a:rPr>
                        <a:t>Cam</a:t>
                      </a:r>
                      <a:endParaRPr lang="it-IT" sz="1100" i="1" dirty="0">
                        <a:latin typeface="+mj-lt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126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-0,4</a:t>
                      </a:r>
                      <a:endParaRPr lang="it-IT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575149"/>
              </p:ext>
            </p:extLst>
          </p:nvPr>
        </p:nvGraphicFramePr>
        <p:xfrm>
          <a:off x="650333" y="3717033"/>
          <a:ext cx="3589323" cy="203376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99407"/>
                <a:gridCol w="1096737"/>
                <a:gridCol w="764393"/>
                <a:gridCol w="764393"/>
                <a:gridCol w="764393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di servizi</a:t>
                      </a:r>
                      <a:endParaRPr lang="it-IT"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atteso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Rilevato 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(rilevato-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atteso)</a:t>
                      </a:r>
                      <a:endParaRPr lang="it-IT" sz="12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45721" marB="45721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dirty="0" smtClean="0">
                          <a:latin typeface="+mj-lt"/>
                        </a:rPr>
                        <a:t>Servizi generali</a:t>
                      </a:r>
                      <a:endParaRPr lang="it-IT" sz="1100" i="1" dirty="0">
                        <a:latin typeface="+mj-lt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79,1</a:t>
                      </a: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79,7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+0,6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dirty="0" smtClean="0">
                          <a:latin typeface="+mj-lt"/>
                          <a:cs typeface="Arial" panose="020B0604020202020204" pitchFamily="34" charset="0"/>
                        </a:rPr>
                        <a:t>Dichiarazioni</a:t>
                      </a:r>
                      <a:endParaRPr lang="it-IT" sz="1100" i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10,2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Rimborsi </a:t>
                      </a:r>
                      <a:endParaRPr lang="it-IT" sz="1100" i="1" dirty="0">
                        <a:latin typeface="+mj-lt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9,0</a:t>
                      </a: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83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84406" marR="84406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Intermediazioni </a:t>
                      </a:r>
                      <a:endParaRPr lang="it-IT" sz="1100" i="1" dirty="0">
                        <a:latin typeface="+mj-lt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it-IT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+0,6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696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57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400" dirty="0" err="1" smtClean="0">
                <a:latin typeface="Arial" panose="020B0604020202020204" pitchFamily="34" charset="0"/>
              </a:rPr>
              <a:t>Metodologia</a:t>
            </a:r>
            <a:r>
              <a:rPr lang="en-US" altLang="it-IT" sz="2400" dirty="0" smtClean="0">
                <a:latin typeface="Arial" panose="020B0604020202020204" pitchFamily="34" charset="0"/>
              </a:rPr>
              <a:t>: la </a:t>
            </a:r>
            <a:r>
              <a:rPr lang="en-US" altLang="it-IT" sz="2400" dirty="0" err="1" smtClean="0">
                <a:latin typeface="Arial" panose="020B0604020202020204" pitchFamily="34" charset="0"/>
              </a:rPr>
              <a:t>scala</a:t>
            </a:r>
            <a:r>
              <a:rPr lang="en-US" altLang="it-IT" sz="2400" dirty="0" smtClean="0">
                <a:latin typeface="Arial" panose="020B0604020202020204" pitchFamily="34" charset="0"/>
              </a:rPr>
              <a:t> </a:t>
            </a:r>
            <a:r>
              <a:rPr lang="en-US" altLang="it-IT" sz="2400" dirty="0" err="1" smtClean="0">
                <a:latin typeface="Arial" panose="020B0604020202020204" pitchFamily="34" charset="0"/>
              </a:rPr>
              <a:t>impiegata</a:t>
            </a:r>
            <a:endParaRPr lang="en-US" altLang="it-IT" sz="1600" dirty="0" smtClean="0">
              <a:latin typeface="Arial" panose="020B0604020202020204" pitchFamily="34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395294" y="1626059"/>
            <a:ext cx="8065138" cy="16198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Clr>
                <a:srgbClr val="FF9933"/>
              </a:buClr>
            </a:pP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misurare le valutazioni degli utenti è stata utilizzata la scala </a:t>
            </a:r>
            <a:r>
              <a:rPr lang="it-IT" sz="14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Likert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6 punti dove </a:t>
            </a:r>
            <a:r>
              <a:rPr lang="it-IT" sz="14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indica «Per niente soddisfatto» e 6 «Totalmente soddisfatto».</a:t>
            </a:r>
          </a:p>
          <a:p>
            <a:pPr marL="0" indent="0" algn="just">
              <a:spcBef>
                <a:spcPts val="1200"/>
              </a:spcBef>
              <a:buClr>
                <a:srgbClr val="FF9933"/>
              </a:buClr>
            </a:pP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punteggi della scala sono stati accorpati in tre classi: 1-2, 3-4 e 5-6 per ricondurli ai </a:t>
            </a:r>
            <a:r>
              <a:rPr lang="it-IT" sz="14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Emoticon </a:t>
            </a:r>
            <a:r>
              <a:rPr lang="it-IT" sz="1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consentono di visualizzare in modo immediato il grado di gradimento o meno dell’utente.</a:t>
            </a: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600" b="1" dirty="0" smtClean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600" b="1" dirty="0" smtClean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227948"/>
              </p:ext>
            </p:extLst>
          </p:nvPr>
        </p:nvGraphicFramePr>
        <p:xfrm>
          <a:off x="1331641" y="3497734"/>
          <a:ext cx="6603999" cy="259556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01333"/>
                <a:gridCol w="2201333"/>
                <a:gridCol w="2201333"/>
              </a:tblGrid>
              <a:tr h="49430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</a:t>
                      </a:r>
                      <a:endParaRPr lang="it-IT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41" marB="60941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EMOTICON</a:t>
                      </a:r>
                      <a:endParaRPr lang="it-IT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41" marB="60941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GIUDIZIO</a:t>
                      </a:r>
                    </a:p>
                  </a:txBody>
                  <a:tcPr marT="60941" marB="60941">
                    <a:solidFill>
                      <a:srgbClr val="0F407B"/>
                    </a:solidFill>
                  </a:tcPr>
                </a:tc>
              </a:tr>
              <a:tr h="657472"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1-2</a:t>
                      </a:r>
                    </a:p>
                  </a:txBody>
                  <a:tcPr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Negativo</a:t>
                      </a:r>
                    </a:p>
                  </a:txBody>
                  <a:tcPr marT="60941" marB="60941">
                    <a:solidFill>
                      <a:schemeClr val="bg1"/>
                    </a:solidFill>
                  </a:tcPr>
                </a:tc>
              </a:tr>
              <a:tr h="671867"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3-4</a:t>
                      </a:r>
                    </a:p>
                  </a:txBody>
                  <a:tcPr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Medio/sufficiente</a:t>
                      </a:r>
                    </a:p>
                  </a:txBody>
                  <a:tcPr marT="60941" marB="60941">
                    <a:solidFill>
                      <a:schemeClr val="bg1"/>
                    </a:solidFill>
                  </a:tcPr>
                </a:tc>
              </a:tr>
              <a:tr h="771922"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5-6</a:t>
                      </a:r>
                      <a:endParaRPr lang="it-IT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Positivo</a:t>
                      </a:r>
                    </a:p>
                    <a:p>
                      <a:pPr algn="ctr"/>
                      <a:endParaRPr lang="it-IT" sz="2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60941" marB="60941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472" y="5464983"/>
            <a:ext cx="333375" cy="43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649" y="4754281"/>
            <a:ext cx="333375" cy="43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939" y="4100867"/>
            <a:ext cx="334085" cy="43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7004" y="44624"/>
            <a:ext cx="8229600" cy="1143000"/>
          </a:xfrm>
        </p:spPr>
        <p:txBody>
          <a:bodyPr/>
          <a:lstStyle/>
          <a:p>
            <a:r>
              <a:rPr lang="en-US" altLang="it-IT" dirty="0" err="1">
                <a:latin typeface="Arial" panose="020B0604020202020204" pitchFamily="34" charset="0"/>
              </a:rPr>
              <a:t>Metodologia</a:t>
            </a:r>
            <a:r>
              <a:rPr lang="en-US" altLang="it-IT" dirty="0">
                <a:latin typeface="Arial" panose="020B0604020202020204" pitchFamily="34" charset="0"/>
              </a:rPr>
              <a:t>: </a:t>
            </a:r>
            <a:r>
              <a:rPr lang="en-US" altLang="it-IT" dirty="0" err="1">
                <a:latin typeface="Arial" panose="020B0604020202020204" pitchFamily="34" charset="0"/>
              </a:rPr>
              <a:t>indice</a:t>
            </a:r>
            <a:r>
              <a:rPr lang="en-US" altLang="it-IT" dirty="0">
                <a:latin typeface="Arial" panose="020B0604020202020204" pitchFamily="34" charset="0"/>
              </a:rPr>
              <a:t> di </a:t>
            </a:r>
            <a:r>
              <a:rPr lang="en-US" altLang="it-IT" dirty="0" err="1">
                <a:latin typeface="Arial" panose="020B0604020202020204" pitchFamily="34" charset="0"/>
              </a:rPr>
              <a:t>soddisfazione</a:t>
            </a: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98641" y="1276400"/>
            <a:ext cx="8660308" cy="38807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Clr>
                <a:srgbClr val="FF9933"/>
              </a:buClr>
            </a:pP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fornire una </a:t>
            </a:r>
            <a:r>
              <a:rPr lang="it-IT" sz="2000" b="1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misura sintetica della soddisfazione 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facile lettura è stato calcolato anche un ulteriore 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indice: </a:t>
            </a:r>
            <a:r>
              <a:rPr lang="it-IT" sz="2000" b="1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l’indice di soddisfazione. </a:t>
            </a:r>
          </a:p>
          <a:p>
            <a:pPr marL="0" indent="0" algn="just">
              <a:spcBef>
                <a:spcPts val="1200"/>
              </a:spcBef>
              <a:buClr>
                <a:srgbClr val="FF9933"/>
              </a:buClr>
            </a:pP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 indice ha un campo di variazione compreso tra 0 e 100. Dove 0 equivale alla valutazione </a:t>
            </a:r>
            <a:r>
              <a:rPr lang="it-IT" sz="2000" i="1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niente 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registrata sulla scala </a:t>
            </a:r>
            <a:r>
              <a:rPr lang="it-IT" sz="2000" kern="0" dirty="0" err="1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Likert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 100 equivale alla valutazione </a:t>
            </a:r>
            <a:r>
              <a:rPr lang="it-IT" sz="2000" i="1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totalmente soddisfatto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1200"/>
              </a:spcBef>
              <a:buClr>
                <a:srgbClr val="FF9933"/>
              </a:buClr>
            </a:pP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concreto l’indice di soddisfazione (</a:t>
            </a:r>
            <a:r>
              <a:rPr lang="it-IT" sz="2000" kern="0" dirty="0" err="1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nella formula) è un indice medio che è stato calcolato mediante la seguente formula di trasformazione dei punteggi registrati sulla scala 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Likert 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6 passi 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000" kern="0" dirty="0" err="1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 formula).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Clr>
                <a:srgbClr val="FF9933"/>
              </a:buClr>
            </a:pPr>
            <a:r>
              <a:rPr lang="it-IT" sz="2000" b="1" kern="0" dirty="0" err="1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</a:t>
            </a:r>
            <a:r>
              <a:rPr lang="it-IT" sz="2000" b="1" u="sng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=(</a:t>
            </a:r>
            <a:r>
              <a:rPr lang="it-IT" sz="2000" b="1" u="sng" kern="0" dirty="0" err="1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</a:t>
            </a:r>
            <a:r>
              <a:rPr lang="it-IT" sz="2000" b="1" u="sng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-1)*100 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 bwMode="auto">
          <a:xfrm>
            <a:off x="982678" y="4769264"/>
            <a:ext cx="463420" cy="3879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i="1" dirty="0">
                <a:solidFill>
                  <a:srgbClr val="0F407B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12109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400" dirty="0" err="1" smtClean="0">
                <a:latin typeface="Arial" panose="020B0604020202020204" pitchFamily="34" charset="0"/>
              </a:rPr>
              <a:t>Metodologia</a:t>
            </a:r>
            <a:r>
              <a:rPr lang="en-US" altLang="it-IT" sz="2400" dirty="0" smtClean="0">
                <a:latin typeface="Arial" panose="020B0604020202020204" pitchFamily="34" charset="0"/>
              </a:rPr>
              <a:t>: </a:t>
            </a:r>
            <a:r>
              <a:rPr lang="en-US" altLang="it-IT" sz="2400" dirty="0" err="1" smtClean="0">
                <a:latin typeface="Arial" panose="020B0604020202020204" pitchFamily="34" charset="0"/>
              </a:rPr>
              <a:t>scala</a:t>
            </a:r>
            <a:r>
              <a:rPr lang="en-US" altLang="it-IT" sz="2400" dirty="0" smtClean="0">
                <a:latin typeface="Arial" panose="020B0604020202020204" pitchFamily="34" charset="0"/>
              </a:rPr>
              <a:t> </a:t>
            </a:r>
            <a:r>
              <a:rPr lang="en-US" altLang="it-IT" sz="2400" dirty="0" err="1" smtClean="0">
                <a:latin typeface="Arial" panose="020B0604020202020204" pitchFamily="34" charset="0"/>
              </a:rPr>
              <a:t>equivalenza</a:t>
            </a:r>
            <a:r>
              <a:rPr lang="en-US" altLang="it-IT" sz="2400" dirty="0" smtClean="0">
                <a:latin typeface="Arial" panose="020B0604020202020204" pitchFamily="34" charset="0"/>
              </a:rPr>
              <a:t> </a:t>
            </a:r>
            <a:r>
              <a:rPr lang="en-US" altLang="it-IT" sz="2400" dirty="0" err="1" smtClean="0">
                <a:latin typeface="Arial" panose="020B0604020202020204" pitchFamily="34" charset="0"/>
              </a:rPr>
              <a:t>indici</a:t>
            </a:r>
            <a:endParaRPr lang="en-US" altLang="it-IT" sz="1600" dirty="0" smtClean="0"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1413398"/>
            <a:ext cx="7848872" cy="8416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FF9933"/>
              </a:buClr>
            </a:pPr>
            <a:r>
              <a:rPr lang="it-IT" sz="15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 calcolo dà origine alla seguente </a:t>
            </a:r>
            <a:r>
              <a:rPr lang="it-IT" sz="15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scala di equivalenza </a:t>
            </a:r>
            <a:r>
              <a:rPr lang="it-IT" sz="15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 le valutazioni su scala </a:t>
            </a:r>
            <a:r>
              <a:rPr lang="it-IT" sz="15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Likert</a:t>
            </a:r>
            <a:r>
              <a:rPr lang="it-IT" sz="15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gli emoticon e l’indice di soddisfazione.</a:t>
            </a:r>
            <a:r>
              <a:rPr lang="it-IT" sz="1500" dirty="0" smtClean="0">
                <a:solidFill>
                  <a:schemeClr val="tx1"/>
                </a:solidFill>
              </a:rPr>
              <a:t>	</a:t>
            </a:r>
            <a:r>
              <a:rPr lang="it-IT" sz="1400" dirty="0" smtClean="0">
                <a:solidFill>
                  <a:schemeClr val="tx1"/>
                </a:solidFill>
              </a:rPr>
              <a:t>	    </a:t>
            </a:r>
            <a:endParaRPr lang="it-IT" sz="14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149305"/>
              </p:ext>
            </p:extLst>
          </p:nvPr>
        </p:nvGraphicFramePr>
        <p:xfrm>
          <a:off x="508732" y="1988840"/>
          <a:ext cx="8342560" cy="414533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80853"/>
                <a:gridCol w="2767996"/>
                <a:gridCol w="2793711"/>
              </a:tblGrid>
              <a:tr h="879442"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</a:t>
                      </a:r>
                    </a:p>
                    <a:p>
                      <a:pPr algn="ctr"/>
                      <a:r>
                        <a:rPr lang="it-IT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(scala</a:t>
                      </a:r>
                      <a:r>
                        <a:rPr lang="it-IT" sz="1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9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likert</a:t>
                      </a:r>
                      <a:r>
                        <a:rPr lang="it-IT" sz="1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sz="1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41" marB="60941" anchor="ctr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Indice</a:t>
                      </a:r>
                      <a:r>
                        <a:rPr lang="it-IT" sz="2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soddisfazione</a:t>
                      </a:r>
                      <a:endParaRPr lang="it-IT" sz="2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41" marB="60941" anchor="ctr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GIUDIZIO</a:t>
                      </a:r>
                    </a:p>
                  </a:txBody>
                  <a:tcPr marT="60941" marB="60941" anchor="ctr">
                    <a:solidFill>
                      <a:srgbClr val="0F407B"/>
                    </a:solidFill>
                  </a:tcPr>
                </a:tc>
              </a:tr>
              <a:tr h="596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(per niente soddisfatto) </a:t>
                      </a: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it-IT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Negativo</a:t>
                      </a: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</a:tr>
              <a:tr h="518171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it-IT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8171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it-IT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endParaRPr lang="it-IT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Medio/sufficiente</a:t>
                      </a: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</a:tr>
              <a:tr h="518171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it-IT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  <a:endParaRPr lang="it-IT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8171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it-IT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  <a:endParaRPr lang="it-IT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Positivo</a:t>
                      </a: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</a:tr>
              <a:tr h="596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(totalmente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soddisfatto) </a:t>
                      </a:r>
                      <a:endParaRPr lang="it-IT" sz="13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t-IT" sz="19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T="47985" marB="60941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801" y="5526802"/>
            <a:ext cx="333375" cy="43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801" y="4497601"/>
            <a:ext cx="333375" cy="43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802" y="3417714"/>
            <a:ext cx="334085" cy="43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3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4458" y="1268761"/>
            <a:ext cx="8229600" cy="4644690"/>
          </a:xfrm>
        </p:spPr>
        <p:txBody>
          <a:bodyPr/>
          <a:lstStyle/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700" dirty="0">
                <a:solidFill>
                  <a:schemeClr val="tx1"/>
                </a:solidFill>
              </a:rPr>
              <a:t>L’intervista telefonica è strutturata in 5 sezioni:</a:t>
            </a:r>
          </a:p>
          <a:p>
            <a:pPr marL="389672" indent="-389672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it-IT" sz="1700" b="1" dirty="0">
                <a:solidFill>
                  <a:schemeClr val="tx1"/>
                </a:solidFill>
              </a:rPr>
              <a:t>Privacy</a:t>
            </a:r>
          </a:p>
          <a:p>
            <a:pPr marL="389672" indent="-389672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it-IT" sz="1700" b="1" dirty="0">
                <a:solidFill>
                  <a:schemeClr val="tx1"/>
                </a:solidFill>
              </a:rPr>
              <a:t>Profilo utente e frequenza d’uso del servizio</a:t>
            </a:r>
            <a:endParaRPr lang="it-IT" sz="1700" dirty="0">
              <a:solidFill>
                <a:schemeClr val="tx1"/>
              </a:solidFill>
            </a:endParaRPr>
          </a:p>
          <a:p>
            <a:pPr marL="389672" indent="-389672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it-IT" sz="1700" b="1" dirty="0">
                <a:solidFill>
                  <a:schemeClr val="tx1"/>
                </a:solidFill>
              </a:rPr>
              <a:t>Valutazione del servizio</a:t>
            </a:r>
            <a:r>
              <a:rPr lang="it-IT" sz="1700" dirty="0">
                <a:solidFill>
                  <a:schemeClr val="tx1"/>
                </a:solidFill>
              </a:rPr>
              <a:t> </a:t>
            </a:r>
          </a:p>
          <a:p>
            <a:pPr marL="795579" lvl="1" indent="-389672" algn="just">
              <a:lnSpc>
                <a:spcPct val="150000"/>
              </a:lnSpc>
              <a:spcBef>
                <a:spcPts val="400"/>
              </a:spcBef>
              <a:buClr>
                <a:srgbClr val="FF9933"/>
              </a:buClr>
              <a:buFont typeface="Wingdings" panose="05000000000000000000" pitchFamily="2" charset="2"/>
              <a:buChar char="§"/>
            </a:pPr>
            <a:r>
              <a:rPr lang="it-IT" sz="1500" dirty="0" smtClean="0"/>
              <a:t>Sguardo d’insieme</a:t>
            </a:r>
            <a:endParaRPr lang="it-IT" sz="1500" dirty="0"/>
          </a:p>
          <a:p>
            <a:pPr marL="795579" lvl="1" indent="-389672" algn="just">
              <a:lnSpc>
                <a:spcPct val="150000"/>
              </a:lnSpc>
              <a:spcBef>
                <a:spcPts val="400"/>
              </a:spcBef>
              <a:buClr>
                <a:srgbClr val="FF9933"/>
              </a:buClr>
              <a:buFont typeface="Wingdings" panose="05000000000000000000" pitchFamily="2" charset="2"/>
              <a:buChar char="§"/>
            </a:pPr>
            <a:r>
              <a:rPr lang="it-IT" sz="1500" dirty="0"/>
              <a:t>driver di dettaglio </a:t>
            </a:r>
          </a:p>
          <a:p>
            <a:pPr marL="389672" indent="-389672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it-IT" sz="1700" b="1" dirty="0">
                <a:solidFill>
                  <a:schemeClr val="tx1"/>
                </a:solidFill>
              </a:rPr>
              <a:t>Servizio Call Back</a:t>
            </a:r>
            <a:r>
              <a:rPr lang="it-IT" sz="1700" dirty="0">
                <a:solidFill>
                  <a:schemeClr val="tx1"/>
                </a:solidFill>
              </a:rPr>
              <a:t> (conoscenza, utilizzo, </a:t>
            </a:r>
            <a:r>
              <a:rPr lang="it-IT" sz="1700" dirty="0" smtClean="0">
                <a:solidFill>
                  <a:schemeClr val="tx1"/>
                </a:solidFill>
              </a:rPr>
              <a:t>valutazione)</a:t>
            </a:r>
            <a:endParaRPr lang="it-IT" sz="1700" dirty="0">
              <a:solidFill>
                <a:schemeClr val="tx1"/>
              </a:solidFill>
            </a:endParaRPr>
          </a:p>
          <a:p>
            <a:pPr marL="389672" indent="-389672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it-IT" sz="1700" b="1" dirty="0">
                <a:solidFill>
                  <a:schemeClr val="tx1"/>
                </a:solidFill>
              </a:rPr>
              <a:t>Servizio di assistenza </a:t>
            </a:r>
            <a:r>
              <a:rPr lang="it-IT" sz="1700" b="1" dirty="0" smtClean="0">
                <a:solidFill>
                  <a:schemeClr val="tx1"/>
                </a:solidFill>
              </a:rPr>
              <a:t>più utilizzato </a:t>
            </a:r>
            <a:r>
              <a:rPr lang="it-IT" sz="1700" dirty="0" smtClean="0">
                <a:solidFill>
                  <a:schemeClr val="tx1"/>
                </a:solidFill>
              </a:rPr>
              <a:t>(ufficio</a:t>
            </a:r>
            <a:r>
              <a:rPr lang="it-IT" sz="1700" dirty="0">
                <a:solidFill>
                  <a:schemeClr val="tx1"/>
                </a:solidFill>
              </a:rPr>
              <a:t>, CAM, sito, </a:t>
            </a:r>
            <a:r>
              <a:rPr lang="it-IT" sz="1700" dirty="0" smtClean="0">
                <a:solidFill>
                  <a:schemeClr val="tx1"/>
                </a:solidFill>
              </a:rPr>
              <a:t>PEC, APP)</a:t>
            </a:r>
            <a:endParaRPr lang="it-IT" sz="1700" i="1" dirty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700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17989" y="332656"/>
            <a:ext cx="8625254" cy="648072"/>
          </a:xfrm>
          <a:noFill/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contenuti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dell’intervista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8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4963" y="2365524"/>
            <a:ext cx="2918156" cy="1323439"/>
          </a:xfr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indent="11113">
              <a:spcBef>
                <a:spcPct val="20000"/>
              </a:spcBef>
              <a:buClr>
                <a:srgbClr val="FF9933"/>
              </a:buClr>
            </a:pP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giudizio degli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utenti verso il CAM è valutato rispetto ad alcuni 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fattori  della soddisfazione definiti sulla base di precedenti studi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17989" y="332656"/>
            <a:ext cx="8625254" cy="648072"/>
          </a:xfrm>
          <a:noFill/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driver di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dettaglio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2" descr="data:image/jpeg;base64,/9j/4AAQSkZJRgABAQAAAQABAAD/2wCEAAkGBxAPERUUEBAVFhQXGBIWGBYVGBQVFBQYFBQXFhUUFBQYHyogGBolHBUVITIhJSkrLi4uFx8zODMsNygtLisBCgoKDg0OGxAQGywkHyQsLCwvLC0sLCwrLSwsLCwsLCwsLCwsLCwsLCwsLCwsLCwsLCwsLCwsLCwsLCssLCwsLP/AABEIADwBLAMBEQACEQEDEQH/xAAbAAABBQEBAAAAAAAAAAAAAAAAAQIDBAUGB//EAD0QAAECAwIKBwYHAAMBAAAAAAEAAgMEEQUxEiEiQVFhcoGRsQYyU3GhstIHEzSDwtEUIyQzQkRSQ5LBFf/EABsBAQACAwEBAAAAAAAAAAAAAAABBAIDBQYH/8QAKxEBAAICAQQCAQQBBQEAAAAAAAECAxEEBRIhMRNRFCIjMkFhQnGBkaEV/9oADAMBAAIRAxEAPwD2oxCTRoGK8m4aO9A/K1eKAytXigMrV4oDK1eKAytXigMrV4oEOHmwfFA2DHDiWnE4AEi/Ebj3IJ0AgEAgEEIiFxOCBQYqnTqCB9HaRwP3QFHaRwP3QFHaRwP3QFHaRwP3QFHaRwP3QFHaRwP3QI7CzUOrGPFA2Xjh9RnbicM4KCZAIBAIBAyI8NFSgYwvN4A1Y670DsrV4oDK1eKAytXigMrV4oDK1eKAytXigjixHMGE4DBAqaVqKXmmdBM1wOdBFA6z9oeUIJ0DcJCPJr4zWipIA1kAIjuiPavDtWXccER4RdoD2E8KqNww+an3C014NylnExPo5EhBkf3vlfUg10AgEAgEEEpcdp3NBOgSqjf2IoswxnWcAq+Xm4MU6veIZ1x2t6hF/wDRhf7HiqsdY4czrvhl8F/pNCjtd1XAq7i5GLL/AAttrmsx7SVW5BSgx7O+KmPlcig2AgEAgEAghm+rvb5ggmQJVAmEgz523ZWAaRpmEw6HPaDwrVRNohvx8bNk9Vkkp0gk4xpCmYTjoa9hPCtVHdBfjZafyrLSDlkrlRKGb/bfsu5FBWsP4eFsN5ILMDrP2h5QglKDkOmPS38KfdQQDFIxk42sB0jOdSwvbTl87qHw/pr7eaT9oxYxLo0Rz6/6OLcLgq8zNpcGZy8i/tVJbQVIp4KY3trjFkm81rE7h0cl0lfKsZ7hxwh1gamGRS6hN+sUWXfqV6vMthiI/t6bYFtQ5yFhsvGJzTe06Fvidu/xuTXNXcNRSsyyf73yvqQa6AQCAQBQQStx2nc0EyDKtKeIOCw4850al5brHV5x/s4/f2t4MO/MsK0J5kFhiRXUAz4ySTcAF5nFjz8zJqPMrlppjjyqOtuXEERsPIJpccKuduDpxLbHTc85fj7fKPnpppSloMiw2vhGoOe44sRGrGrmTlX48fDHi0NdK1v5bdmzuHid1uYXoejdT/KpNMk/qj/1Vz4e2dw0Cu6rsmzvipjuhcig1wgEAgEAghmurvb5gglCCOPGDAXOIAAJJOIADGSSoTWs2tqPbyHpT04jTTi2A4woOrE+JrJ/iNSr5Mm/T2fTuiUx1783mXJE48d/E8Vpisy6VuVhxZPi3/wtWbHZDiAvuGqqdswr8rk4bT8P9uqsbp06BHoa/hjQYJxuZpc06NS2UyaUOR0OL4pmP5Q9Xl47YjWuYQWuAIIzgq1E78vJWrNZmLexN/tv2XcipYq1hfDwthvJBYgdZ+0PKECTsYQ4bnm5rXO/6glGN7dtZl4PMzDor3RHmrnEknWdGpVJnbxWTJOS+5V4sPCCVtpu4nIjBk7pgx8vVoANyz71nDz60y2tMe0zW0FFrmdyoZL/ACXm0Os9m88Yc3gfxiNIPe3GD4lbcc+dOh0nLrL2fb1cLe9Oyf73yvqQa6AQCAQBQQStx2nc0ExUT6HLRHVJJzkr5byrzbNaZ97dnHGqqVqWeyZhlj6gGhBF4IzrZw+Zfi5O6iL074Zz+jMEwGwsJwo4uwsVSSKGouuV3/7GWuacsRHlh8Ea01ZCUZAhthsuGnGSTeSudys9uRkm9vbZWkVjS9IupEb3q50e8xy6RH2wzx+3LpF9GhyWRZ3xcx3QuRUjYQCAQCAQQzXV3t8wQSoON9qk66FKNY00968MPcGlx8tN61ZZ1V2uh4Iycjc/6Y28iVSJe416JrWe5czP0+l83y7FMdU3KI6binN8252VYOpuLe/D172XzzosnguNTCeWDuoCOatYZ3Dw3XMUY+T3R/fl1c1+2/ZdyK3OKgsP4eFsN5IlYgdZ+0PKECzUIPY5pucC09xFEY3r3VmHg83JvgPdDiCjmEtO7OO+9VZjTxeXHOLJqyo5zx/DCGogHgU1GmymPHf+VtSZ+IcboT94A/8AU7WX49I8zdIwPN+LVeeKnTXeuOP4uv8AZvIuiTXvKZMNtSdbqgDmssVZ3te6Vimcnf8AT1db3pmT/e+V9SDXQCAQCAQQStx2nc0EySOdnpctecWIkkb1896twL4s9piPEunx8m6qc02LgH3QaX5g8kN3kAkKni43695Int/w2zb6ZYNp54UrTP8AmRa66ZGNX54nC1Ou5qib7bJYdC5c8a3mdN0WhcsyWLn1IxDmu50PgW+WMkx6VuRljWm6vbueyLO+LmO6FyKDYQCAQCAQQzXV3t8wQShByvtHsp0zKHAFXQnCIBpoCHAbiVryxurq9H5MYOTG/U+JePfh3m4fZU4mHs82SdR2mGQeby7jTwCy+SFSeNW/m97f9lbIvF2FxqFHfEleN2eaZJ/2n0eJZ+cLHuhex5t1/cl6/wCzizHS8mC8UdEcX01HE3wCuYY1DxXWeRGbkTr1Hh003+2/ZdyK2uSr2H8PC2G8kFiB1n7Q8oQSuCDmOlXRyHH/ADRQRAMdcQeBmJFx1qLViXP5fCrk/U5SFY8Imhc1rhmdQb9aw7XO/EpvynPR1gHWZTWQmmf4WP34QssaE52C1zTpOYbxiO5TFWNeFjmzv7BsyFLQg2EL8ZNMbjpKziNOxx+PTFXVWkixLJ/vfK+pBroBAIBAIIJW47TuaCdBWnYYLcYr3Xqvm49M0atDKt5r6ZIIzghcm3Epjntn03/JMn4LdKj4MKe6TDTM0lZV4lbTGo8I+WYbEqwNaKCi7GPHTHGqw0WtNp2mK2sWTZ3xUx3QuRQa4QCAQCAQQzXV3t8wQSoEcEI/w4S3ej0KE+sIUab2f51sOjUdyrZcX07PF6heY7LSzYNmQnXPG84J4Faexd/LyR9nRLKhNviN3EE8Ap7EfnXnxMaXrDsKFEeC8VaM1Ot36AtuPFCtyufaK6rLvYbAAABQC4aFZ1pw5mZ8yjm/237LuRQV7D+HhbDeSCeCcp/ePKPsgnQNc0G8IKUeyID+tDCjTVOGk+4Vx0clOybwTTH8bH9LUCyoDOrDCaZ1xVr6XA0BS2aKgx6/rvlfUg2EAgEAgQoIZW47TuaCdAlEDTDboCwmlZ9wnZPct0BR8VPqDcnBgFwWVaxX0bOWSCFBkWaf1Ux8rkUGuECoBAIBBDNdXe3zBBKCgVBHEgtd1gD3qNJidKkSyIDr4TTuWPZDbGfJH9yRljS7boTeCdkE8jJPuVuFLsb1WgdwWcRpqtM2ncpQEQhnD+W/ZdyKCtYh/TwthvJBNMw84JacQqKYxrqEEQD+0dwZ6UC0f2juDPSgTL7R3BnpQFH9o7gz0oFo/tHcGelAUf2juDPSgSj+1dwZ6UDLPkGse6IXOc92LCeQaDQKAABBooBAIBAhQVpiGa1a5zSb6Uoe8EFBDl9q7gz0oDL7V3BnpQGX2ruDPSgMvtXcGelAZfau4M9KAy+1dwZ6UCEPP/K/gz0oH2bItggkFznONXOcauO9BeQCAQCAQNeARQ3IKeA4EgRHAZhkmm8iqBaP7R3BnpQFH9o7gz0oEy+0dwZ6UBR/aO4M9KBaP7R3BnpQFH9o7gz0oK07KmK3BdFfTOBgCuo0ag04UINaGtFAAABqCD//2Q=="/>
          <p:cNvSpPr>
            <a:spLocks noChangeAspect="1" noChangeArrowheads="1"/>
          </p:cNvSpPr>
          <p:nvPr/>
        </p:nvSpPr>
        <p:spPr bwMode="auto">
          <a:xfrm>
            <a:off x="143608" y="-144462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Rettangolo 10"/>
          <p:cNvSpPr/>
          <p:nvPr/>
        </p:nvSpPr>
        <p:spPr bwMode="auto">
          <a:xfrm>
            <a:off x="7689062" y="5739018"/>
            <a:ext cx="1347435" cy="6838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sz="800" dirty="0"/>
              <a:t>* Informazione richiesta solamente a chi utilizza il  CAM almeno 1 volta a settimana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940008"/>
              </p:ext>
            </p:extLst>
          </p:nvPr>
        </p:nvGraphicFramePr>
        <p:xfrm>
          <a:off x="5441037" y="1585613"/>
          <a:ext cx="2032000" cy="16937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/>
              </a:tblGrid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Facilità di reperire informazioni sui servizi erogati dal call 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center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1031" marR="41031" marT="0" marB="0" anchor="ctr">
                    <a:solidFill>
                      <a:schemeClr val="bg1"/>
                    </a:solidFill>
                  </a:tcPr>
                </a:tc>
              </a:tr>
              <a:tr h="385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Tempo impiegato per trovare la linea 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libera</a:t>
                      </a:r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1031" marR="41031" marT="0" marB="0" anchor="ctr">
                    <a:solidFill>
                      <a:schemeClr val="bg1"/>
                    </a:solidFill>
                  </a:tcPr>
                </a:tc>
              </a:tr>
              <a:tr h="393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Tempo di attesa in linea per parlare con 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l'operatore</a:t>
                      </a:r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1031" marR="41031" marT="0" marB="0" anchor="ctr">
                    <a:solidFill>
                      <a:schemeClr val="bg1"/>
                    </a:solidFill>
                  </a:tcPr>
                </a:tc>
              </a:tr>
              <a:tr h="337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Adeguatezza degli orari del servizio </a:t>
                      </a:r>
                    </a:p>
                  </a:txBody>
                  <a:tcPr marL="41031" marR="41031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302380"/>
              </p:ext>
            </p:extLst>
          </p:nvPr>
        </p:nvGraphicFramePr>
        <p:xfrm>
          <a:off x="5441037" y="3347681"/>
          <a:ext cx="2032000" cy="148455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2000"/>
              </a:tblGrid>
              <a:tr h="4628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Capacità di risolvere il problema al primo contatto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1031" marR="41031" marT="0" marB="0" anchor="ctr">
                    <a:solidFill>
                      <a:schemeClr val="bg1"/>
                    </a:solidFill>
                  </a:tcPr>
                </a:tc>
              </a:tr>
              <a:tr h="5484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Qualità delle risposte fornite in termini di chiarezza, completezza e competenza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1031" marR="41031" marT="0" marB="0" anchor="ctr">
                    <a:solidFill>
                      <a:schemeClr val="bg1"/>
                    </a:solidFill>
                  </a:tcPr>
                </a:tc>
              </a:tr>
              <a:tr h="47302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Capacità</a:t>
                      </a:r>
                      <a:r>
                        <a:rPr lang="it-IT" sz="12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degli operatori di focalizzare subito il quesito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1031" marR="41031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10670"/>
              </p:ext>
            </p:extLst>
          </p:nvPr>
        </p:nvGraphicFramePr>
        <p:xfrm>
          <a:off x="5446645" y="4948619"/>
          <a:ext cx="2026393" cy="146362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26393"/>
              </a:tblGrid>
              <a:tr h="3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Chiarezza delle istruzioni vocali per la scelta del servizio</a:t>
                      </a:r>
                    </a:p>
                  </a:txBody>
                  <a:tcPr marL="41031" marR="41031" marT="0" marB="0" anchor="ctr">
                    <a:solidFill>
                      <a:schemeClr val="bg1"/>
                    </a:solidFill>
                  </a:tcPr>
                </a:tc>
              </a:tr>
              <a:tr h="366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Disponibilità e Cortesia degli operatori</a:t>
                      </a:r>
                    </a:p>
                  </a:txBody>
                  <a:tcPr marL="41031" marR="41031" marT="0" marB="0" anchor="ctr">
                    <a:solidFill>
                      <a:schemeClr val="bg1"/>
                    </a:solidFill>
                  </a:tcPr>
                </a:tc>
              </a:tr>
              <a:tr h="366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Uniformità delle risposte fornite nelle diverse chiamate*</a:t>
                      </a:r>
                    </a:p>
                  </a:txBody>
                  <a:tcPr marL="41031" marR="41031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Freccia a destra 20"/>
          <p:cNvSpPr/>
          <p:nvPr/>
        </p:nvSpPr>
        <p:spPr bwMode="gray">
          <a:xfrm>
            <a:off x="5166222" y="2411258"/>
            <a:ext cx="216024" cy="287943"/>
          </a:xfrm>
          <a:prstGeom prst="rightArrow">
            <a:avLst/>
          </a:prstGeom>
          <a:solidFill>
            <a:srgbClr val="0F407B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600" dirty="0" err="1" smtClean="0">
              <a:solidFill>
                <a:schemeClr val="tx1"/>
              </a:solidFill>
            </a:endParaRPr>
          </a:p>
        </p:txBody>
      </p:sp>
      <p:sp>
        <p:nvSpPr>
          <p:cNvPr id="22" name="Freccia a destra 21"/>
          <p:cNvSpPr/>
          <p:nvPr/>
        </p:nvSpPr>
        <p:spPr bwMode="gray">
          <a:xfrm>
            <a:off x="5166222" y="3907650"/>
            <a:ext cx="216024" cy="287943"/>
          </a:xfrm>
          <a:prstGeom prst="rightArrow">
            <a:avLst/>
          </a:prstGeom>
          <a:solidFill>
            <a:srgbClr val="0F407B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600" dirty="0" err="1" smtClean="0">
              <a:solidFill>
                <a:schemeClr val="tx1"/>
              </a:solidFill>
            </a:endParaRPr>
          </a:p>
        </p:txBody>
      </p:sp>
      <p:sp>
        <p:nvSpPr>
          <p:cNvPr id="23" name="Freccia a destra 22"/>
          <p:cNvSpPr/>
          <p:nvPr/>
        </p:nvSpPr>
        <p:spPr bwMode="gray">
          <a:xfrm>
            <a:off x="5166222" y="5054501"/>
            <a:ext cx="216024" cy="287943"/>
          </a:xfrm>
          <a:prstGeom prst="rightArrow">
            <a:avLst/>
          </a:prstGeom>
          <a:solidFill>
            <a:srgbClr val="0F407B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600" dirty="0" err="1" smtClean="0">
              <a:solidFill>
                <a:schemeClr val="tx1"/>
              </a:solidFill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gray">
          <a:xfrm>
            <a:off x="3491880" y="2219060"/>
            <a:ext cx="1572402" cy="662506"/>
          </a:xfrm>
          <a:prstGeom prst="homePlate">
            <a:avLst>
              <a:gd name="adj" fmla="val 19332"/>
            </a:avLst>
          </a:prstGeom>
          <a:solidFill>
            <a:schemeClr val="accent1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ACCESSIBILITA’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gray">
          <a:xfrm>
            <a:off x="3494017" y="3713707"/>
            <a:ext cx="1572402" cy="662506"/>
          </a:xfrm>
          <a:prstGeom prst="homePlate">
            <a:avLst>
              <a:gd name="adj" fmla="val 19332"/>
            </a:avLst>
          </a:prstGeom>
          <a:solidFill>
            <a:schemeClr val="accent1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EFFICACIA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gray">
          <a:xfrm>
            <a:off x="3499160" y="4905681"/>
            <a:ext cx="1572402" cy="662506"/>
          </a:xfrm>
          <a:prstGeom prst="homePlate">
            <a:avLst>
              <a:gd name="adj" fmla="val 19332"/>
            </a:avLst>
          </a:prstGeom>
          <a:solidFill>
            <a:schemeClr val="accent1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COMUNICAZIONE*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nettore 2 2"/>
          <p:cNvCxnSpPr/>
          <p:nvPr/>
        </p:nvCxnSpPr>
        <p:spPr>
          <a:xfrm>
            <a:off x="7460459" y="5848330"/>
            <a:ext cx="2291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284285" y="63806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dirty="0">
                <a:solidFill>
                  <a:srgbClr val="E3600F"/>
                </a:solidFill>
                <a:latin typeface="Arial" pitchFamily="34" charset="0"/>
              </a:rPr>
              <a:t>Direzione Centrale </a:t>
            </a:r>
            <a:r>
              <a:rPr lang="it-IT" sz="1200" b="1" dirty="0" smtClean="0">
                <a:solidFill>
                  <a:srgbClr val="E3600F"/>
                </a:solidFill>
                <a:latin typeface="Arial" pitchFamily="34" charset="0"/>
              </a:rPr>
              <a:t>Gestione Tributi</a:t>
            </a:r>
            <a:endParaRPr lang="it-IT" sz="1200" b="1" dirty="0">
              <a:solidFill>
                <a:srgbClr val="E3600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44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.125;0.125;0.25;14.25;14.375;28.375;28.5;42.5;"/>
  <p:tag name="VCT-BULLETVISIBILITY" val="L  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16-9.pot"/>
  <p:tag name="VCTMASTER" val="GfK Master for PPT 2010 4-3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Master for PPT 2010 4-3.potx"/>
  <p:tag name="VCTMASTER" val="GfK Master for PPT 2010 4-3"/>
  <p:tag name="VCTLAYOUT" val="title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35"/>
  <p:tag name="PLACEHFMT" val="3"/>
  <p:tag name="VCT-BODYINDENTATION" val="0;0;0;0;0;0;0;0;0;0;"/>
  <p:tag name="VCT-BULLETVISIBILITY" val="L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35"/>
  <p:tag name="PLACEHFMT" val="4"/>
  <p:tag name="VCT-BODYINDENTATION" val="0;0;0.125;0.125;0.25;0.25;0.375;0.375;0.5;0.5;"/>
  <p:tag name="VCT-BULLETVISIBILITY" val="L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agenzianew2">
  <a:themeElements>
    <a:clrScheme name="agenzia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owerPointTemplate 2003 16-9ratio">
  <a:themeElements>
    <a:clrScheme name="GfK Master for PPT 2010 4-3 1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FFFFFF"/>
      </a:accent3>
      <a:accent4>
        <a:srgbClr val="000000"/>
      </a:accent4>
      <a:accent5>
        <a:srgbClr val="AAB0C3"/>
      </a:accent5>
      <a:accent6>
        <a:srgbClr val="007AB5"/>
      </a:accent6>
      <a:hlink>
        <a:srgbClr val="E95E0F"/>
      </a:hlink>
      <a:folHlink>
        <a:srgbClr val="004186"/>
      </a:folHlink>
    </a:clrScheme>
    <a:fontScheme name="GfK">
      <a:majorFont>
        <a:latin typeface="Insight screen"/>
        <a:ea typeface=""/>
        <a:cs typeface=""/>
      </a:majorFont>
      <a:minorFont>
        <a:latin typeface="Insight scre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noFill/>
        <a:ln w="28575">
          <a:solidFill>
            <a:srgbClr val="6699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fK Master for PPT 2010 4-3 1">
        <a:dk1>
          <a:srgbClr val="000000"/>
        </a:dk1>
        <a:lt1>
          <a:srgbClr val="FFFFFF"/>
        </a:lt1>
        <a:dk2>
          <a:srgbClr val="E95E0F"/>
        </a:dk2>
        <a:lt2>
          <a:srgbClr val="928580"/>
        </a:lt2>
        <a:accent1>
          <a:srgbClr val="004186"/>
        </a:accent1>
        <a:accent2>
          <a:srgbClr val="0087C8"/>
        </a:accent2>
        <a:accent3>
          <a:srgbClr val="FFFFFF"/>
        </a:accent3>
        <a:accent4>
          <a:srgbClr val="000000"/>
        </a:accent4>
        <a:accent5>
          <a:srgbClr val="AAB0C3"/>
        </a:accent5>
        <a:accent6>
          <a:srgbClr val="007AB5"/>
        </a:accent6>
        <a:hlink>
          <a:srgbClr val="E95E0F"/>
        </a:hlink>
        <a:folHlink>
          <a:srgbClr val="0041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1590</Words>
  <Application>Microsoft Office PowerPoint</Application>
  <PresentationFormat>Presentazione su schermo (4:3)</PresentationFormat>
  <Paragraphs>378</Paragraphs>
  <Slides>21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23" baseType="lpstr">
      <vt:lpstr>agenzianew2</vt:lpstr>
      <vt:lpstr>PowerPointTemplate 2003 16-9ratio</vt:lpstr>
      <vt:lpstr>Customer Satisfaction 2016 Sintesi dei risultati  CAM – Centri Assistenza Multicanale   Report conclusivo ricerca quantitativa </vt:lpstr>
      <vt:lpstr>Obiettivi  </vt:lpstr>
      <vt:lpstr>Metodologia: modalità e tempi</vt:lpstr>
      <vt:lpstr>Metodologia: campione atteso e rilevato</vt:lpstr>
      <vt:lpstr>Metodologia: la scala impiegata</vt:lpstr>
      <vt:lpstr>Metodologia: indice di soddisfazione</vt:lpstr>
      <vt:lpstr>Metodologia: scala equivalenza indici</vt:lpstr>
      <vt:lpstr>Metodologia: i contenuti dell’intervista</vt:lpstr>
      <vt:lpstr>Metodologia: i driver di dettaglio</vt:lpstr>
      <vt:lpstr>Profilo utenti: tipologia utente</vt:lpstr>
      <vt:lpstr>Profilo utenti: frequenza utilizzo</vt:lpstr>
      <vt:lpstr>Profilo utenti: servizi richiesti</vt:lpstr>
      <vt:lpstr>Presentazione standard di PowerPoint</vt:lpstr>
      <vt:lpstr>Soddisfazione complessiva</vt:lpstr>
      <vt:lpstr>Valutazione di dettaglio</vt:lpstr>
      <vt:lpstr>Valutazione di dettaglio</vt:lpstr>
      <vt:lpstr>Presentazione standard di PowerPoint</vt:lpstr>
      <vt:lpstr>Prenotazione servizio di Call Back</vt:lpstr>
      <vt:lpstr>Valutazione servizio di Call Back</vt:lpstr>
      <vt:lpstr>Servizio di assistenza prevalente</vt:lpstr>
      <vt:lpstr>Le caratteristiche del servizio prevalente</vt:lpstr>
    </vt:vector>
  </TitlesOfParts>
  <Company>Dipartimento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Agenzia delle Entrate</dc:creator>
  <cp:lastModifiedBy>SANTAMARIA GRAZIA</cp:lastModifiedBy>
  <cp:revision>12</cp:revision>
  <dcterms:created xsi:type="dcterms:W3CDTF">2016-12-29T15:28:40Z</dcterms:created>
  <dcterms:modified xsi:type="dcterms:W3CDTF">2016-12-30T15:16:22Z</dcterms:modified>
</cp:coreProperties>
</file>