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3.xml" ContentType="application/vnd.openxmlformats-officedocument.drawingml.chart+xml"/>
  <Override PartName="/ppt/notesSlides/notesSlide23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charts/chart16.xml" ContentType="application/vnd.openxmlformats-officedocument.drawingml.chart+xml"/>
  <Override PartName="/ppt/notesSlides/notesSlide26.xml" ContentType="application/vnd.openxmlformats-officedocument.presentationml.notesSlide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charts/chart18.xml" ContentType="application/vnd.openxmlformats-officedocument.drawingml.chart+xml"/>
  <Override PartName="/ppt/notesSlides/notesSlide28.xml" ContentType="application/vnd.openxmlformats-officedocument.presentationml.notesSlid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34"/>
  </p:notesMasterIdLst>
  <p:handoutMasterIdLst>
    <p:handoutMasterId r:id="rId35"/>
  </p:handoutMasterIdLst>
  <p:sldIdLst>
    <p:sldId id="562" r:id="rId2"/>
    <p:sldId id="1463" r:id="rId3"/>
    <p:sldId id="1464" r:id="rId4"/>
    <p:sldId id="1465" r:id="rId5"/>
    <p:sldId id="1466" r:id="rId6"/>
    <p:sldId id="1467" r:id="rId7"/>
    <p:sldId id="1468" r:id="rId8"/>
    <p:sldId id="1505" r:id="rId9"/>
    <p:sldId id="1474" r:id="rId10"/>
    <p:sldId id="1475" r:id="rId11"/>
    <p:sldId id="1476" r:id="rId12"/>
    <p:sldId id="1477" r:id="rId13"/>
    <p:sldId id="1478" r:id="rId14"/>
    <p:sldId id="1479" r:id="rId15"/>
    <p:sldId id="1480" r:id="rId16"/>
    <p:sldId id="1481" r:id="rId17"/>
    <p:sldId id="1482" r:id="rId18"/>
    <p:sldId id="1483" r:id="rId19"/>
    <p:sldId id="1484" r:id="rId20"/>
    <p:sldId id="1485" r:id="rId21"/>
    <p:sldId id="1486" r:id="rId22"/>
    <p:sldId id="1510" r:id="rId23"/>
    <p:sldId id="1492" r:id="rId24"/>
    <p:sldId id="1493" r:id="rId25"/>
    <p:sldId id="1494" r:id="rId26"/>
    <p:sldId id="1495" r:id="rId27"/>
    <p:sldId id="1496" r:id="rId28"/>
    <p:sldId id="1497" r:id="rId29"/>
    <p:sldId id="1498" r:id="rId30"/>
    <p:sldId id="1500" r:id="rId31"/>
    <p:sldId id="1502" r:id="rId32"/>
    <p:sldId id="1509" r:id="rId33"/>
  </p:sldIdLst>
  <p:sldSz cx="9906000" cy="6858000" type="A4"/>
  <p:notesSz cx="6788150" cy="99234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00F"/>
    <a:srgbClr val="0F407B"/>
    <a:srgbClr val="0B2F5B"/>
    <a:srgbClr val="336600"/>
    <a:srgbClr val="009900"/>
    <a:srgbClr val="B3CCEB"/>
    <a:srgbClr val="D0D41E"/>
    <a:srgbClr val="FFFF66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3969" autoAdjust="0"/>
    <p:restoredTop sz="87611" autoAdjust="0"/>
  </p:normalViewPr>
  <p:slideViewPr>
    <p:cSldViewPr>
      <p:cViewPr>
        <p:scale>
          <a:sx n="100" d="100"/>
          <a:sy n="100" d="100"/>
        </p:scale>
        <p:origin x="-942" y="-72"/>
      </p:cViewPr>
      <p:guideLst>
        <p:guide orient="horz" pos="2432"/>
        <p:guide pos="3168"/>
      </p:guideLst>
    </p:cSldViewPr>
  </p:slideViewPr>
  <p:outlineViewPr>
    <p:cViewPr>
      <p:scale>
        <a:sx n="33" d="100"/>
        <a:sy n="33" d="100"/>
      </p:scale>
      <p:origin x="0" y="7524"/>
    </p:cViewPr>
    <p:sldLst>
      <p:sld r:id="rId1" collapse="1"/>
      <p:sld r:id="rId2" collapse="1"/>
      <p:sld r:id="rId3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0" d="100"/>
        <a:sy n="110" d="100"/>
      </p:scale>
      <p:origin x="0" y="1524"/>
    </p:cViewPr>
  </p:sorterViewPr>
  <p:notesViewPr>
    <p:cSldViewPr>
      <p:cViewPr>
        <p:scale>
          <a:sx n="100" d="100"/>
          <a:sy n="100" d="100"/>
        </p:scale>
        <p:origin x="-2052" y="136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8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81692913385827"/>
          <c:y val="0.10153709104049885"/>
          <c:w val="0.53128391883706827"/>
          <c:h val="0.7969258179190027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solidFill>
              <a:srgbClr val="B3CCEB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FFCC66"/>
              </a:solidFill>
            </c:spPr>
          </c:dPt>
          <c:dPt>
            <c:idx val="1"/>
            <c:bubble3D val="0"/>
            <c:explosion val="7"/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professionista</c:v>
                </c:pt>
                <c:pt idx="1">
                  <c:v>cittadino privato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</c:legendEntry>
      <c:layout>
        <c:manualLayout>
          <c:xMode val="edge"/>
          <c:yMode val="edge"/>
          <c:x val="4.2071623258631112E-2"/>
          <c:y val="1.3491594980951293E-2"/>
          <c:w val="0.33292837674136905"/>
          <c:h val="0.20569485068054411"/>
        </c:manualLayout>
      </c:layout>
      <c:overlay val="0"/>
      <c:txPr>
        <a:bodyPr/>
        <a:lstStyle/>
        <a:p>
          <a:pPr>
            <a:defRPr sz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it-IT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6807522296531E-2"/>
          <c:y val="0.13001222946399826"/>
          <c:w val="0.79234486465510112"/>
          <c:h val="0.7712791812744008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Foglio1!$B$3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Foglio1!$A$4:$A$5</c:f>
              <c:strCache>
                <c:ptCount val="2"/>
                <c:pt idx="0">
                  <c:v>Chiarezza e completezza documento di riepilogo</c:v>
                </c:pt>
                <c:pt idx="1">
                  <c:v>Chiarezza informazioni da inserire per l'invio della richiesta</c:v>
                </c:pt>
              </c:strCache>
            </c:strRef>
          </c:cat>
          <c:val>
            <c:numRef>
              <c:f>Foglio1!$B$4:$B$6</c:f>
              <c:numCache>
                <c:formatCode>General</c:formatCode>
                <c:ptCount val="3"/>
                <c:pt idx="0">
                  <c:v>54.7</c:v>
                </c:pt>
                <c:pt idx="1">
                  <c:v>56.8</c:v>
                </c:pt>
                <c:pt idx="2">
                  <c:v>67.7</c:v>
                </c:pt>
              </c:numCache>
            </c:numRef>
          </c:val>
        </c:ser>
        <c:ser>
          <c:idx val="1"/>
          <c:order val="1"/>
          <c:tx>
            <c:strRef>
              <c:f>Foglio1!$C$3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Foglio1!$A$4:$A$5</c:f>
              <c:strCache>
                <c:ptCount val="2"/>
                <c:pt idx="0">
                  <c:v>Chiarezza e completezza documento di riepilogo</c:v>
                </c:pt>
                <c:pt idx="1">
                  <c:v>Chiarezza informazioni da inserire per l'invio della richiesta</c:v>
                </c:pt>
              </c:strCache>
            </c:strRef>
          </c:cat>
          <c:val>
            <c:numRef>
              <c:f>Foglio1!$C$4:$C$6</c:f>
              <c:numCache>
                <c:formatCode>General</c:formatCode>
                <c:ptCount val="3"/>
                <c:pt idx="0">
                  <c:v>24.5</c:v>
                </c:pt>
                <c:pt idx="1">
                  <c:v>31.1</c:v>
                </c:pt>
                <c:pt idx="2">
                  <c:v>21.9</c:v>
                </c:pt>
              </c:numCache>
            </c:numRef>
          </c:val>
        </c:ser>
        <c:ser>
          <c:idx val="2"/>
          <c:order val="2"/>
          <c:tx>
            <c:strRef>
              <c:f>Foglio1!$D$3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Chiarezza e completezza documento di riepilogo</c:v>
                </c:pt>
                <c:pt idx="1">
                  <c:v>Chiarezza informazioni da inserire per l'invio della richiesta</c:v>
                </c:pt>
              </c:strCache>
            </c:strRef>
          </c:cat>
          <c:val>
            <c:numRef>
              <c:f>Foglio1!$D$4:$D$6</c:f>
              <c:numCache>
                <c:formatCode>General</c:formatCode>
                <c:ptCount val="3"/>
                <c:pt idx="0">
                  <c:v>10.9</c:v>
                </c:pt>
                <c:pt idx="1">
                  <c:v>8.5</c:v>
                </c:pt>
                <c:pt idx="2">
                  <c:v>5.7</c:v>
                </c:pt>
              </c:numCache>
            </c:numRef>
          </c:val>
        </c:ser>
        <c:ser>
          <c:idx val="3"/>
          <c:order val="3"/>
          <c:tx>
            <c:strRef>
              <c:f>Foglio1!$E$3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Chiarezza e completezza documento di riepilogo</c:v>
                </c:pt>
                <c:pt idx="1">
                  <c:v>Chiarezza informazioni da inserire per l'invio della richiesta</c:v>
                </c:pt>
              </c:strCache>
            </c:strRef>
          </c:cat>
          <c:val>
            <c:numRef>
              <c:f>Foglio1!$E$4:$E$6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2.7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4"/>
          <c:tx>
            <c:strRef>
              <c:f>Foglio1!$F$3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Chiarezza e completezza documento di riepilogo</c:v>
                </c:pt>
                <c:pt idx="1">
                  <c:v>Chiarezza informazioni da inserire per l'invio della richiesta</c:v>
                </c:pt>
              </c:strCache>
            </c:strRef>
          </c:cat>
          <c:val>
            <c:numRef>
              <c:f>Foglio1!$F$4:$F$5</c:f>
              <c:numCache>
                <c:formatCode>General</c:formatCode>
                <c:ptCount val="2"/>
                <c:pt idx="0">
                  <c:v>2.7</c:v>
                </c:pt>
                <c:pt idx="1">
                  <c:v>0.5</c:v>
                </c:pt>
              </c:numCache>
            </c:numRef>
          </c:val>
        </c:ser>
        <c:ser>
          <c:idx val="5"/>
          <c:order val="5"/>
          <c:tx>
            <c:strRef>
              <c:f>Foglio1!$G$3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Chiarezza e completezza documento di riepilogo</c:v>
                </c:pt>
                <c:pt idx="1">
                  <c:v>Chiarezza informazioni da inserire per l'invio della richiesta</c:v>
                </c:pt>
              </c:strCache>
            </c:strRef>
          </c:cat>
          <c:val>
            <c:numRef>
              <c:f>Foglio1!$G$4:$G$6</c:f>
              <c:numCache>
                <c:formatCode>General</c:formatCode>
                <c:ptCount val="3"/>
                <c:pt idx="0">
                  <c:v>2.7</c:v>
                </c:pt>
                <c:pt idx="1">
                  <c:v>0.4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Foglio1!$H$3</c:f>
              <c:strCache>
                <c:ptCount val="1"/>
                <c:pt idx="0">
                  <c:v>Colonna2</c:v>
                </c:pt>
              </c:strCache>
            </c:strRef>
          </c:tx>
          <c:invertIfNegative val="0"/>
          <c:cat>
            <c:strRef>
              <c:f>Foglio1!$A$4:$A$5</c:f>
              <c:strCache>
                <c:ptCount val="2"/>
                <c:pt idx="0">
                  <c:v>Chiarezza e completezza documento di riepilogo</c:v>
                </c:pt>
                <c:pt idx="1">
                  <c:v>Chiarezza informazioni da inserire per l'invio della richiesta</c:v>
                </c:pt>
              </c:strCache>
            </c:strRef>
          </c:cat>
          <c:val>
            <c:numRef>
              <c:f>Foglio1!$H$4:$H$6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08472832"/>
        <c:axId val="106068736"/>
      </c:barChart>
      <c:catAx>
        <c:axId val="10847283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106068736"/>
        <c:crosses val="autoZero"/>
        <c:auto val="1"/>
        <c:lblAlgn val="ctr"/>
        <c:lblOffset val="100"/>
        <c:noMultiLvlLbl val="0"/>
      </c:catAx>
      <c:valAx>
        <c:axId val="10606873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08472832"/>
        <c:crosses val="autoZero"/>
        <c:crossBetween val="between"/>
        <c:majorUnit val="0.2"/>
        <c:minorUnit val="0.1"/>
      </c:valAx>
    </c:plotArea>
    <c:legend>
      <c:legendPos val="t"/>
      <c:legendEntry>
        <c:idx val="6"/>
        <c:delete val="1"/>
      </c:legendEntry>
      <c:layout>
        <c:manualLayout>
          <c:xMode val="edge"/>
          <c:yMode val="edge"/>
          <c:x val="6.0642308338605608E-2"/>
          <c:y val="0"/>
          <c:w val="0.71894296635348243"/>
          <c:h val="0.18440775965439643"/>
        </c:manualLayout>
      </c:layout>
      <c:overlay val="0"/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6807522296531E-2"/>
          <c:y val="0.13001222946399826"/>
          <c:w val="0.79234486465510112"/>
          <c:h val="0.7712791812744008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Foglio1!$B$3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Foglio1!$A$4:$A$7</c:f>
              <c:strCache>
                <c:ptCount val="4"/>
                <c:pt idx="0">
                  <c:v>Efficacia strumenti di supporto</c:v>
                </c:pt>
                <c:pt idx="1">
                  <c:v>Chiarezza e completezza delle informazioni sul servizio</c:v>
                </c:pt>
                <c:pt idx="2">
                  <c:v>Capacità di migliorare i rapporti amministrazione/utente</c:v>
                </c:pt>
                <c:pt idx="3">
                  <c:v>Facilità di utilizzo dell’applicazione</c:v>
                </c:pt>
              </c:strCache>
            </c:strRef>
          </c:cat>
          <c:val>
            <c:numRef>
              <c:f>Foglio1!$B$4:$B$9</c:f>
              <c:numCache>
                <c:formatCode>General</c:formatCode>
                <c:ptCount val="6"/>
                <c:pt idx="0">
                  <c:v>39.5</c:v>
                </c:pt>
                <c:pt idx="1">
                  <c:v>50.5</c:v>
                </c:pt>
                <c:pt idx="2">
                  <c:v>59.1</c:v>
                </c:pt>
                <c:pt idx="3">
                  <c:v>59.2</c:v>
                </c:pt>
                <c:pt idx="4">
                  <c:v>59.8</c:v>
                </c:pt>
                <c:pt idx="5">
                  <c:v>63.5</c:v>
                </c:pt>
              </c:numCache>
            </c:numRef>
          </c:val>
        </c:ser>
        <c:ser>
          <c:idx val="1"/>
          <c:order val="1"/>
          <c:tx>
            <c:strRef>
              <c:f>Foglio1!$C$3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Foglio1!$A$4:$A$7</c:f>
              <c:strCache>
                <c:ptCount val="4"/>
                <c:pt idx="0">
                  <c:v>Efficacia strumenti di supporto</c:v>
                </c:pt>
                <c:pt idx="1">
                  <c:v>Chiarezza e completezza delle informazioni sul servizio</c:v>
                </c:pt>
                <c:pt idx="2">
                  <c:v>Capacità di migliorare i rapporti amministrazione/utente</c:v>
                </c:pt>
                <c:pt idx="3">
                  <c:v>Facilità di utilizzo dell’applicazione</c:v>
                </c:pt>
              </c:strCache>
            </c:strRef>
          </c:cat>
          <c:val>
            <c:numRef>
              <c:f>Foglio1!$C$4:$C$9</c:f>
              <c:numCache>
                <c:formatCode>General</c:formatCode>
                <c:ptCount val="6"/>
                <c:pt idx="0">
                  <c:v>32.1</c:v>
                </c:pt>
                <c:pt idx="1">
                  <c:v>35.5</c:v>
                </c:pt>
                <c:pt idx="2">
                  <c:v>29.2</c:v>
                </c:pt>
                <c:pt idx="3">
                  <c:v>30.2</c:v>
                </c:pt>
                <c:pt idx="4">
                  <c:v>30.1</c:v>
                </c:pt>
                <c:pt idx="5">
                  <c:v>28.5</c:v>
                </c:pt>
              </c:numCache>
            </c:numRef>
          </c:val>
        </c:ser>
        <c:ser>
          <c:idx val="2"/>
          <c:order val="2"/>
          <c:tx>
            <c:strRef>
              <c:f>Foglio1!$D$3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Foglio1!$A$4:$A$7</c:f>
              <c:strCache>
                <c:ptCount val="4"/>
                <c:pt idx="0">
                  <c:v>Efficacia strumenti di supporto</c:v>
                </c:pt>
                <c:pt idx="1">
                  <c:v>Chiarezza e completezza delle informazioni sul servizio</c:v>
                </c:pt>
                <c:pt idx="2">
                  <c:v>Capacità di migliorare i rapporti amministrazione/utente</c:v>
                </c:pt>
                <c:pt idx="3">
                  <c:v>Facilità di utilizzo dell’applicazione</c:v>
                </c:pt>
              </c:strCache>
            </c:strRef>
          </c:cat>
          <c:val>
            <c:numRef>
              <c:f>Foglio1!$D$4:$D$9</c:f>
              <c:numCache>
                <c:formatCode>General</c:formatCode>
                <c:ptCount val="6"/>
                <c:pt idx="0">
                  <c:v>17.399999999999999</c:v>
                </c:pt>
                <c:pt idx="1">
                  <c:v>10.5</c:v>
                </c:pt>
                <c:pt idx="2">
                  <c:v>7.9</c:v>
                </c:pt>
                <c:pt idx="3">
                  <c:v>8</c:v>
                </c:pt>
                <c:pt idx="4">
                  <c:v>8.3000000000000007</c:v>
                </c:pt>
                <c:pt idx="5">
                  <c:v>6.3</c:v>
                </c:pt>
              </c:numCache>
            </c:numRef>
          </c:val>
        </c:ser>
        <c:ser>
          <c:idx val="3"/>
          <c:order val="3"/>
          <c:tx>
            <c:strRef>
              <c:f>Foglio1!$E$3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Foglio1!$A$4:$A$7</c:f>
              <c:strCache>
                <c:ptCount val="4"/>
                <c:pt idx="0">
                  <c:v>Efficacia strumenti di supporto</c:v>
                </c:pt>
                <c:pt idx="1">
                  <c:v>Chiarezza e completezza delle informazioni sul servizio</c:v>
                </c:pt>
                <c:pt idx="2">
                  <c:v>Capacità di migliorare i rapporti amministrazione/utente</c:v>
                </c:pt>
                <c:pt idx="3">
                  <c:v>Facilità di utilizzo dell’applicazione</c:v>
                </c:pt>
              </c:strCache>
            </c:strRef>
          </c:cat>
          <c:val>
            <c:numRef>
              <c:f>Foglio1!$E$4:$E$9</c:f>
              <c:numCache>
                <c:formatCode>General</c:formatCode>
                <c:ptCount val="6"/>
                <c:pt idx="0">
                  <c:v>6.7</c:v>
                </c:pt>
                <c:pt idx="1">
                  <c:v>2.2000000000000002</c:v>
                </c:pt>
                <c:pt idx="2">
                  <c:v>2.4</c:v>
                </c:pt>
                <c:pt idx="3">
                  <c:v>1.9</c:v>
                </c:pt>
                <c:pt idx="4">
                  <c:v>1.2</c:v>
                </c:pt>
                <c:pt idx="5">
                  <c:v>1.2</c:v>
                </c:pt>
              </c:numCache>
            </c:numRef>
          </c:val>
        </c:ser>
        <c:ser>
          <c:idx val="4"/>
          <c:order val="4"/>
          <c:tx>
            <c:strRef>
              <c:f>Foglio1!$F$3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cat>
            <c:strRef>
              <c:f>Foglio1!$A$4:$A$7</c:f>
              <c:strCache>
                <c:ptCount val="4"/>
                <c:pt idx="0">
                  <c:v>Efficacia strumenti di supporto</c:v>
                </c:pt>
                <c:pt idx="1">
                  <c:v>Chiarezza e completezza delle informazioni sul servizio</c:v>
                </c:pt>
                <c:pt idx="2">
                  <c:v>Capacità di migliorare i rapporti amministrazione/utente</c:v>
                </c:pt>
                <c:pt idx="3">
                  <c:v>Facilità di utilizzo dell’applicazione</c:v>
                </c:pt>
              </c:strCache>
            </c:strRef>
          </c:cat>
          <c:val>
            <c:numRef>
              <c:f>Foglio1!$F$4:$F$7</c:f>
              <c:numCache>
                <c:formatCode>General</c:formatCode>
                <c:ptCount val="4"/>
                <c:pt idx="0">
                  <c:v>2.7</c:v>
                </c:pt>
                <c:pt idx="1">
                  <c:v>0.7</c:v>
                </c:pt>
                <c:pt idx="2">
                  <c:v>0.8</c:v>
                </c:pt>
                <c:pt idx="3">
                  <c:v>0.4</c:v>
                </c:pt>
              </c:numCache>
            </c:numRef>
          </c:val>
        </c:ser>
        <c:ser>
          <c:idx val="5"/>
          <c:order val="5"/>
          <c:tx>
            <c:strRef>
              <c:f>Foglio1!$G$3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Foglio1!$A$4:$A$7</c:f>
              <c:strCache>
                <c:ptCount val="4"/>
                <c:pt idx="0">
                  <c:v>Efficacia strumenti di supporto</c:v>
                </c:pt>
                <c:pt idx="1">
                  <c:v>Chiarezza e completezza delle informazioni sul servizio</c:v>
                </c:pt>
                <c:pt idx="2">
                  <c:v>Capacità di migliorare i rapporti amministrazione/utente</c:v>
                </c:pt>
                <c:pt idx="3">
                  <c:v>Facilità di utilizzo dell’applicazione</c:v>
                </c:pt>
              </c:strCache>
            </c:strRef>
          </c:cat>
          <c:val>
            <c:numRef>
              <c:f>Foglio1!$G$4:$G$9</c:f>
              <c:numCache>
                <c:formatCode>General</c:formatCode>
                <c:ptCount val="6"/>
                <c:pt idx="0">
                  <c:v>1.5</c:v>
                </c:pt>
                <c:pt idx="1">
                  <c:v>0.6</c:v>
                </c:pt>
                <c:pt idx="2">
                  <c:v>0.6</c:v>
                </c:pt>
                <c:pt idx="3">
                  <c:v>0.3</c:v>
                </c:pt>
                <c:pt idx="4">
                  <c:v>0.2</c:v>
                </c:pt>
                <c:pt idx="5">
                  <c:v>0.1</c:v>
                </c:pt>
              </c:numCache>
            </c:numRef>
          </c:val>
        </c:ser>
        <c:ser>
          <c:idx val="6"/>
          <c:order val="6"/>
          <c:tx>
            <c:strRef>
              <c:f>Foglio1!$H$3</c:f>
              <c:strCache>
                <c:ptCount val="1"/>
                <c:pt idx="0">
                  <c:v>Colonna2</c:v>
                </c:pt>
              </c:strCache>
            </c:strRef>
          </c:tx>
          <c:invertIfNegative val="0"/>
          <c:cat>
            <c:strRef>
              <c:f>Foglio1!$A$4:$A$7</c:f>
              <c:strCache>
                <c:ptCount val="4"/>
                <c:pt idx="0">
                  <c:v>Efficacia strumenti di supporto</c:v>
                </c:pt>
                <c:pt idx="1">
                  <c:v>Chiarezza e completezza delle informazioni sul servizio</c:v>
                </c:pt>
                <c:pt idx="2">
                  <c:v>Capacità di migliorare i rapporti amministrazione/utente</c:v>
                </c:pt>
                <c:pt idx="3">
                  <c:v>Facilità di utilizzo dell’applicazione</c:v>
                </c:pt>
              </c:strCache>
            </c:strRef>
          </c:cat>
          <c:val>
            <c:numRef>
              <c:f>Foglio1!$H$4:$H$9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09459968"/>
        <c:axId val="108531072"/>
      </c:barChart>
      <c:catAx>
        <c:axId val="10945996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108531072"/>
        <c:crosses val="autoZero"/>
        <c:auto val="1"/>
        <c:lblAlgn val="ctr"/>
        <c:lblOffset val="100"/>
        <c:noMultiLvlLbl val="0"/>
      </c:catAx>
      <c:valAx>
        <c:axId val="10853107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09459968"/>
        <c:crosses val="autoZero"/>
        <c:crossBetween val="between"/>
        <c:majorUnit val="0.2"/>
        <c:minorUnit val="0.1"/>
      </c:valAx>
    </c:plotArea>
    <c:legend>
      <c:legendPos val="t"/>
      <c:legendEntry>
        <c:idx val="6"/>
        <c:delete val="1"/>
      </c:legendEntry>
      <c:layout>
        <c:manualLayout>
          <c:xMode val="edge"/>
          <c:yMode val="edge"/>
          <c:x val="6.0642308338605608E-2"/>
          <c:y val="0"/>
          <c:w val="0.71894296635348243"/>
          <c:h val="0.18440775965439643"/>
        </c:manualLayout>
      </c:layout>
      <c:overlay val="0"/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Foglio1!$A$2:$A$14</c:f>
              <c:strCache>
                <c:ptCount val="13"/>
                <c:pt idx="0">
                  <c:v>comodo</c:v>
                </c:pt>
                <c:pt idx="1">
                  <c:v>veloce</c:v>
                </c:pt>
                <c:pt idx="2">
                  <c:v>economico</c:v>
                </c:pt>
                <c:pt idx="3">
                  <c:v>moderno</c:v>
                </c:pt>
                <c:pt idx="4">
                  <c:v>facilmente accessibile</c:v>
                </c:pt>
                <c:pt idx="5">
                  <c:v>efficiente</c:v>
                </c:pt>
                <c:pt idx="6">
                  <c:v>affidabile</c:v>
                </c:pt>
                <c:pt idx="7">
                  <c:v>trasparente</c:v>
                </c:pt>
                <c:pt idx="8">
                  <c:v>semplice</c:v>
                </c:pt>
                <c:pt idx="9">
                  <c:v>imparziale</c:v>
                </c:pt>
                <c:pt idx="10">
                  <c:v>risolutivo</c:v>
                </c:pt>
                <c:pt idx="11">
                  <c:v>accurato</c:v>
                </c:pt>
                <c:pt idx="12">
                  <c:v>orientato al cliente</c:v>
                </c:pt>
              </c:strCache>
            </c:strRef>
          </c:cat>
          <c:val>
            <c:numRef>
              <c:f>Foglio1!$B$2:$B$14</c:f>
              <c:numCache>
                <c:formatCode>General</c:formatCode>
                <c:ptCount val="13"/>
                <c:pt idx="0">
                  <c:v>77</c:v>
                </c:pt>
                <c:pt idx="1">
                  <c:v>76</c:v>
                </c:pt>
                <c:pt idx="2">
                  <c:v>76</c:v>
                </c:pt>
                <c:pt idx="3">
                  <c:v>76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>
                  <c:v>74</c:v>
                </c:pt>
                <c:pt idx="9">
                  <c:v>74</c:v>
                </c:pt>
                <c:pt idx="10">
                  <c:v>73</c:v>
                </c:pt>
                <c:pt idx="11">
                  <c:v>73</c:v>
                </c:pt>
                <c:pt idx="12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10043136"/>
        <c:axId val="108534528"/>
      </c:barChart>
      <c:catAx>
        <c:axId val="11004313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08534528"/>
        <c:crosses val="autoZero"/>
        <c:auto val="1"/>
        <c:lblAlgn val="ctr"/>
        <c:lblOffset val="100"/>
        <c:noMultiLvlLbl val="0"/>
      </c:catAx>
      <c:valAx>
        <c:axId val="10853452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10043136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376793202153553"/>
          <c:y val="0.10647776183356726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Pt>
            <c:idx val="1"/>
            <c:invertIfNegative val="0"/>
            <c:bubble3D val="0"/>
            <c:spPr>
              <a:pattFill prst="pct60">
                <a:fgClr>
                  <a:srgbClr val="E3600F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pct60">
                <a:fgClr>
                  <a:srgbClr val="E3600F"/>
                </a:fgClr>
                <a:bgClr>
                  <a:schemeClr val="bg1"/>
                </a:bgClr>
              </a:pattFill>
            </c:spPr>
          </c:dPt>
          <c:dLbls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 i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 i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assistenza su comunicazioni irregolarità e/o cartelle di pagamento</c:v>
                </c:pt>
                <c:pt idx="1">
                  <c:v>comunicazioni irregolarità</c:v>
                </c:pt>
                <c:pt idx="2">
                  <c:v>cartelle di pagamento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86</c:v>
                </c:pt>
                <c:pt idx="1">
                  <c:v>85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09776384"/>
        <c:axId val="109758144"/>
      </c:barChart>
      <c:catAx>
        <c:axId val="10977638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09758144"/>
        <c:crosses val="autoZero"/>
        <c:auto val="1"/>
        <c:lblAlgn val="ctr"/>
        <c:lblOffset val="100"/>
        <c:noMultiLvlLbl val="0"/>
      </c:catAx>
      <c:valAx>
        <c:axId val="10975814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09776384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 i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 i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assistenza su comunicazioni irregolarità e/o cartelle di pagamento</c:v>
                </c:pt>
                <c:pt idx="1">
                  <c:v>comunicazioni irregolarità</c:v>
                </c:pt>
                <c:pt idx="2">
                  <c:v>cartelle di pagamento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86</c:v>
                </c:pt>
                <c:pt idx="1">
                  <c:v>85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10978560"/>
        <c:axId val="109760448"/>
      </c:barChart>
      <c:catAx>
        <c:axId val="11097856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09760448"/>
        <c:crosses val="autoZero"/>
        <c:auto val="1"/>
        <c:lblAlgn val="ctr"/>
        <c:lblOffset val="100"/>
        <c:noMultiLvlLbl val="0"/>
      </c:catAx>
      <c:valAx>
        <c:axId val="10976044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1097856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assistenza su comunicazioni irregolarità e/o cartelle di pagamento</c:v>
                </c:pt>
                <c:pt idx="1">
                  <c:v>comunicazioni irregolarità</c:v>
                </c:pt>
                <c:pt idx="2">
                  <c:v>cartelle di pagamento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86</c:v>
                </c:pt>
                <c:pt idx="1">
                  <c:v>85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11044096"/>
        <c:axId val="109762752"/>
      </c:barChart>
      <c:catAx>
        <c:axId val="11104409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09762752"/>
        <c:crosses val="autoZero"/>
        <c:auto val="1"/>
        <c:lblAlgn val="ctr"/>
        <c:lblOffset val="100"/>
        <c:noMultiLvlLbl val="0"/>
      </c:catAx>
      <c:valAx>
        <c:axId val="109762752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11044096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6"/>
                <c:pt idx="0">
                  <c:v>6 Totalmente 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 Per niente </c:v>
                </c:pt>
              </c:strCache>
            </c:strRef>
          </c:cat>
          <c:val>
            <c:numRef>
              <c:f>Foglio1!$B$2:$B$8</c:f>
              <c:numCache>
                <c:formatCode>0.00</c:formatCode>
                <c:ptCount val="7"/>
                <c:pt idx="0">
                  <c:v>36</c:v>
                </c:pt>
                <c:pt idx="1">
                  <c:v>36</c:v>
                </c:pt>
                <c:pt idx="2">
                  <c:v>18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6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10775808"/>
        <c:axId val="108855872"/>
      </c:barChart>
      <c:catAx>
        <c:axId val="1107758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08855872"/>
        <c:crosses val="autoZero"/>
        <c:auto val="1"/>
        <c:lblAlgn val="ctr"/>
        <c:lblOffset val="100"/>
        <c:noMultiLvlLbl val="0"/>
      </c:catAx>
      <c:valAx>
        <c:axId val="108855872"/>
        <c:scaling>
          <c:orientation val="minMax"/>
          <c:max val="100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1077580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6"/>
                <c:pt idx="0">
                  <c:v>6 Totalmente 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 Per niente </c:v>
                </c:pt>
              </c:strCache>
            </c:strRef>
          </c:cat>
          <c:val>
            <c:numRef>
              <c:f>Foglio1!$B$2:$B$8</c:f>
              <c:numCache>
                <c:formatCode>0.00</c:formatCode>
                <c:ptCount val="7"/>
                <c:pt idx="0">
                  <c:v>31</c:v>
                </c:pt>
                <c:pt idx="1">
                  <c:v>36</c:v>
                </c:pt>
                <c:pt idx="2">
                  <c:v>20</c:v>
                </c:pt>
                <c:pt idx="3">
                  <c:v>9</c:v>
                </c:pt>
                <c:pt idx="4">
                  <c:v>3</c:v>
                </c:pt>
                <c:pt idx="5">
                  <c:v>1</c:v>
                </c:pt>
                <c:pt idx="6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16158464"/>
        <c:axId val="108859904"/>
      </c:barChart>
      <c:catAx>
        <c:axId val="11615846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08859904"/>
        <c:crosses val="autoZero"/>
        <c:auto val="1"/>
        <c:lblAlgn val="ctr"/>
        <c:lblOffset val="100"/>
        <c:noMultiLvlLbl val="0"/>
      </c:catAx>
      <c:valAx>
        <c:axId val="108859904"/>
        <c:scaling>
          <c:orientation val="minMax"/>
          <c:max val="100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16158464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6"/>
              <c:layout>
                <c:manualLayout>
                  <c:x val="-4.1666666666666683E-3"/>
                  <c:y val="-5.3133251081387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7"/>
                <c:pt idx="1">
                  <c:v>6 Totalmente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 Per niente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1">
                  <c:v>37</c:v>
                </c:pt>
                <c:pt idx="2">
                  <c:v>35</c:v>
                </c:pt>
                <c:pt idx="3">
                  <c:v>17</c:v>
                </c:pt>
                <c:pt idx="4">
                  <c:v>7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16377088"/>
        <c:axId val="78127680"/>
      </c:barChart>
      <c:catAx>
        <c:axId val="1163770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78127680"/>
        <c:crosses val="autoZero"/>
        <c:auto val="1"/>
        <c:lblAlgn val="ctr"/>
        <c:lblOffset val="100"/>
        <c:noMultiLvlLbl val="0"/>
      </c:catAx>
      <c:valAx>
        <c:axId val="7812768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1637708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Foglio1!$A$2:$A$9</c:f>
              <c:strCache>
                <c:ptCount val="6"/>
                <c:pt idx="0">
                  <c:v>6 Totalmente 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 Per niente </c:v>
                </c:pt>
              </c:strCache>
            </c:strRef>
          </c:cat>
          <c:val>
            <c:numRef>
              <c:f>Foglio1!$B$2:$B$9</c:f>
              <c:numCache>
                <c:formatCode>0.00</c:formatCode>
                <c:ptCount val="8"/>
                <c:pt idx="0">
                  <c:v>58</c:v>
                </c:pt>
                <c:pt idx="1">
                  <c:v>26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16604928"/>
        <c:axId val="78131712"/>
      </c:barChart>
      <c:catAx>
        <c:axId val="1166049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78131712"/>
        <c:crosses val="autoZero"/>
        <c:auto val="1"/>
        <c:lblAlgn val="ctr"/>
        <c:lblOffset val="100"/>
        <c:noMultiLvlLbl val="0"/>
      </c:catAx>
      <c:valAx>
        <c:axId val="78131712"/>
        <c:scaling>
          <c:orientation val="minMax"/>
          <c:max val="100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1660492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Foglio1!$A$2:$A$9</c:f>
              <c:strCache>
                <c:ptCount val="8"/>
                <c:pt idx="0">
                  <c:v>sito Agenzia delle Entrate</c:v>
                </c:pt>
                <c:pt idx="1">
                  <c:v>riviste di settore</c:v>
                </c:pt>
                <c:pt idx="2">
                  <c:v>informativa dell'ordine/associazione</c:v>
                </c:pt>
                <c:pt idx="3">
                  <c:v>passaparola tra colleghi/conoscenti</c:v>
                </c:pt>
                <c:pt idx="4">
                  <c:v>accordi quadro/protocolli d'intesa</c:v>
                </c:pt>
                <c:pt idx="5">
                  <c:v>partecipazione a convegni/incontri</c:v>
                </c:pt>
                <c:pt idx="6">
                  <c:v>ha partecipato alla sperimentazione</c:v>
                </c:pt>
                <c:pt idx="7">
                  <c:v>Altro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61</c:v>
                </c:pt>
                <c:pt idx="1">
                  <c:v>18</c:v>
                </c:pt>
                <c:pt idx="2">
                  <c:v>9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03206400"/>
        <c:axId val="67301888"/>
      </c:barChart>
      <c:catAx>
        <c:axId val="10320640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67301888"/>
        <c:crosses val="autoZero"/>
        <c:auto val="1"/>
        <c:lblAlgn val="ctr"/>
        <c:lblOffset val="100"/>
        <c:noMultiLvlLbl val="0"/>
      </c:catAx>
      <c:valAx>
        <c:axId val="6730188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0320640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6807522296531E-2"/>
          <c:y val="0.10854311616101467"/>
          <c:w val="0.79234486465510112"/>
          <c:h val="0.8361573061389659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Foglio1!$B$3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Foglio1!$A$4:$A$19</c:f>
              <c:strCache>
                <c:ptCount val="16"/>
                <c:pt idx="0">
                  <c:v>Efficacia strumenti di assistenza (call center, pagine informative on line)</c:v>
                </c:pt>
                <c:pt idx="1">
                  <c:v>Capacità degli ALERT di fornire aiuto nell’utilizzo del servizio</c:v>
                </c:pt>
                <c:pt idx="2">
                  <c:v>Chiarezza e completezza delle motivazioni per la richiesta di assistenza </c:v>
                </c:pt>
                <c:pt idx="3">
                  <c:v>Chiarezza e completezza info da fornire per avere l’assistenza richiesta</c:v>
                </c:pt>
                <c:pt idx="4">
                  <c:v>Chiarezza e completezza dell’esito del servizio</c:v>
                </c:pt>
                <c:pt idx="5">
                  <c:v>Chiarezza e completezza del riepilogo</c:v>
                </c:pt>
                <c:pt idx="6">
                  <c:v>Completezza delle informazioni sullo stato della pratica</c:v>
                </c:pt>
                <c:pt idx="7">
                  <c:v>Semolicità modalità stampa</c:v>
                </c:pt>
                <c:pt idx="8">
                  <c:v>Rapidità di risposta alla richiesta di assistenza</c:v>
                </c:pt>
                <c:pt idx="9">
                  <c:v>Capacità di migliorare i rapporti amministrazione/utente</c:v>
                </c:pt>
                <c:pt idx="10">
                  <c:v>Facilità di reperimento dell’esito del servizio</c:v>
                </c:pt>
                <c:pt idx="11">
                  <c:v>Adeguatezza dei tempi di risposta</c:v>
                </c:pt>
                <c:pt idx="12">
                  <c:v>Chiarezza e completezza delle informazioni sul servizio</c:v>
                </c:pt>
                <c:pt idx="13">
                  <c:v>Continuità di funzionamento del servizio</c:v>
                </c:pt>
                <c:pt idx="14">
                  <c:v>Facilità di utilizzo dell’applicazione</c:v>
                </c:pt>
                <c:pt idx="15">
                  <c:v>Facilità di accesso al servizio</c:v>
                </c:pt>
              </c:strCache>
            </c:strRef>
          </c:cat>
          <c:val>
            <c:numRef>
              <c:f>Foglio1!$B$4:$B$19</c:f>
              <c:numCache>
                <c:formatCode>General</c:formatCode>
                <c:ptCount val="16"/>
                <c:pt idx="0">
                  <c:v>32.799999999999997</c:v>
                </c:pt>
                <c:pt idx="1">
                  <c:v>37.299999999999997</c:v>
                </c:pt>
                <c:pt idx="2">
                  <c:v>40.4</c:v>
                </c:pt>
                <c:pt idx="3">
                  <c:v>39.799999999999997</c:v>
                </c:pt>
                <c:pt idx="4">
                  <c:v>44</c:v>
                </c:pt>
                <c:pt idx="5">
                  <c:v>41.3</c:v>
                </c:pt>
                <c:pt idx="6">
                  <c:v>44.3</c:v>
                </c:pt>
                <c:pt idx="7">
                  <c:v>47</c:v>
                </c:pt>
                <c:pt idx="8">
                  <c:v>44.6</c:v>
                </c:pt>
                <c:pt idx="9">
                  <c:v>46.5</c:v>
                </c:pt>
                <c:pt idx="10">
                  <c:v>48.9</c:v>
                </c:pt>
                <c:pt idx="11">
                  <c:v>44.7</c:v>
                </c:pt>
                <c:pt idx="12">
                  <c:v>43.7</c:v>
                </c:pt>
                <c:pt idx="13">
                  <c:v>49.7</c:v>
                </c:pt>
                <c:pt idx="14">
                  <c:v>52.5</c:v>
                </c:pt>
                <c:pt idx="15">
                  <c:v>55</c:v>
                </c:pt>
              </c:numCache>
            </c:numRef>
          </c:val>
        </c:ser>
        <c:ser>
          <c:idx val="1"/>
          <c:order val="1"/>
          <c:tx>
            <c:strRef>
              <c:f>Foglio1!$C$3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Foglio1!$A$4:$A$19</c:f>
              <c:strCache>
                <c:ptCount val="16"/>
                <c:pt idx="0">
                  <c:v>Efficacia strumenti di assistenza (call center, pagine informative on line)</c:v>
                </c:pt>
                <c:pt idx="1">
                  <c:v>Capacità degli ALERT di fornire aiuto nell’utilizzo del servizio</c:v>
                </c:pt>
                <c:pt idx="2">
                  <c:v>Chiarezza e completezza delle motivazioni per la richiesta di assistenza </c:v>
                </c:pt>
                <c:pt idx="3">
                  <c:v>Chiarezza e completezza info da fornire per avere l’assistenza richiesta</c:v>
                </c:pt>
                <c:pt idx="4">
                  <c:v>Chiarezza e completezza dell’esito del servizio</c:v>
                </c:pt>
                <c:pt idx="5">
                  <c:v>Chiarezza e completezza del riepilogo</c:v>
                </c:pt>
                <c:pt idx="6">
                  <c:v>Completezza delle informazioni sullo stato della pratica</c:v>
                </c:pt>
                <c:pt idx="7">
                  <c:v>Semolicità modalità stampa</c:v>
                </c:pt>
                <c:pt idx="8">
                  <c:v>Rapidità di risposta alla richiesta di assistenza</c:v>
                </c:pt>
                <c:pt idx="9">
                  <c:v>Capacità di migliorare i rapporti amministrazione/utente</c:v>
                </c:pt>
                <c:pt idx="10">
                  <c:v>Facilità di reperimento dell’esito del servizio</c:v>
                </c:pt>
                <c:pt idx="11">
                  <c:v>Adeguatezza dei tempi di risposta</c:v>
                </c:pt>
                <c:pt idx="12">
                  <c:v>Chiarezza e completezza delle informazioni sul servizio</c:v>
                </c:pt>
                <c:pt idx="13">
                  <c:v>Continuità di funzionamento del servizio</c:v>
                </c:pt>
                <c:pt idx="14">
                  <c:v>Facilità di utilizzo dell’applicazione</c:v>
                </c:pt>
                <c:pt idx="15">
                  <c:v>Facilità di accesso al servizio</c:v>
                </c:pt>
              </c:strCache>
            </c:strRef>
          </c:cat>
          <c:val>
            <c:numRef>
              <c:f>Foglio1!$C$4:$C$19</c:f>
              <c:numCache>
                <c:formatCode>General</c:formatCode>
                <c:ptCount val="16"/>
                <c:pt idx="0">
                  <c:v>32.200000000000003</c:v>
                </c:pt>
                <c:pt idx="1">
                  <c:v>34.5</c:v>
                </c:pt>
                <c:pt idx="2">
                  <c:v>33.700000000000003</c:v>
                </c:pt>
                <c:pt idx="3">
                  <c:v>34.6</c:v>
                </c:pt>
                <c:pt idx="4">
                  <c:v>31.2</c:v>
                </c:pt>
                <c:pt idx="5">
                  <c:v>33.700000000000003</c:v>
                </c:pt>
                <c:pt idx="6">
                  <c:v>32.200000000000003</c:v>
                </c:pt>
                <c:pt idx="7">
                  <c:v>30.9</c:v>
                </c:pt>
                <c:pt idx="8">
                  <c:v>33.799999999999997</c:v>
                </c:pt>
                <c:pt idx="9">
                  <c:v>32</c:v>
                </c:pt>
                <c:pt idx="10">
                  <c:v>29.9</c:v>
                </c:pt>
                <c:pt idx="11">
                  <c:v>33.6</c:v>
                </c:pt>
                <c:pt idx="12">
                  <c:v>35.200000000000003</c:v>
                </c:pt>
                <c:pt idx="13">
                  <c:v>33.4</c:v>
                </c:pt>
                <c:pt idx="14">
                  <c:v>32</c:v>
                </c:pt>
                <c:pt idx="15">
                  <c:v>30.4</c:v>
                </c:pt>
              </c:numCache>
            </c:numRef>
          </c:val>
        </c:ser>
        <c:ser>
          <c:idx val="2"/>
          <c:order val="2"/>
          <c:tx>
            <c:strRef>
              <c:f>Foglio1!$D$3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Foglio1!$A$4:$A$19</c:f>
              <c:strCache>
                <c:ptCount val="16"/>
                <c:pt idx="0">
                  <c:v>Efficacia strumenti di assistenza (call center, pagine informative on line)</c:v>
                </c:pt>
                <c:pt idx="1">
                  <c:v>Capacità degli ALERT di fornire aiuto nell’utilizzo del servizio</c:v>
                </c:pt>
                <c:pt idx="2">
                  <c:v>Chiarezza e completezza delle motivazioni per la richiesta di assistenza </c:v>
                </c:pt>
                <c:pt idx="3">
                  <c:v>Chiarezza e completezza info da fornire per avere l’assistenza richiesta</c:v>
                </c:pt>
                <c:pt idx="4">
                  <c:v>Chiarezza e completezza dell’esito del servizio</c:v>
                </c:pt>
                <c:pt idx="5">
                  <c:v>Chiarezza e completezza del riepilogo</c:v>
                </c:pt>
                <c:pt idx="6">
                  <c:v>Completezza delle informazioni sullo stato della pratica</c:v>
                </c:pt>
                <c:pt idx="7">
                  <c:v>Semolicità modalità stampa</c:v>
                </c:pt>
                <c:pt idx="8">
                  <c:v>Rapidità di risposta alla richiesta di assistenza</c:v>
                </c:pt>
                <c:pt idx="9">
                  <c:v>Capacità di migliorare i rapporti amministrazione/utente</c:v>
                </c:pt>
                <c:pt idx="10">
                  <c:v>Facilità di reperimento dell’esito del servizio</c:v>
                </c:pt>
                <c:pt idx="11">
                  <c:v>Adeguatezza dei tempi di risposta</c:v>
                </c:pt>
                <c:pt idx="12">
                  <c:v>Chiarezza e completezza delle informazioni sul servizio</c:v>
                </c:pt>
                <c:pt idx="13">
                  <c:v>Continuità di funzionamento del servizio</c:v>
                </c:pt>
                <c:pt idx="14">
                  <c:v>Facilità di utilizzo dell’applicazione</c:v>
                </c:pt>
                <c:pt idx="15">
                  <c:v>Facilità di accesso al servizio</c:v>
                </c:pt>
              </c:strCache>
            </c:strRef>
          </c:cat>
          <c:val>
            <c:numRef>
              <c:f>Foglio1!$D$4:$D$19</c:f>
              <c:numCache>
                <c:formatCode>General</c:formatCode>
                <c:ptCount val="16"/>
                <c:pt idx="0">
                  <c:v>19.100000000000001</c:v>
                </c:pt>
                <c:pt idx="1">
                  <c:v>17.2</c:v>
                </c:pt>
                <c:pt idx="2">
                  <c:v>16.5</c:v>
                </c:pt>
                <c:pt idx="3">
                  <c:v>15.7</c:v>
                </c:pt>
                <c:pt idx="4">
                  <c:v>12.6</c:v>
                </c:pt>
                <c:pt idx="5">
                  <c:v>13.7</c:v>
                </c:pt>
                <c:pt idx="6">
                  <c:v>13.4</c:v>
                </c:pt>
                <c:pt idx="7">
                  <c:v>13.1</c:v>
                </c:pt>
                <c:pt idx="8">
                  <c:v>13.5</c:v>
                </c:pt>
                <c:pt idx="9">
                  <c:v>12.4</c:v>
                </c:pt>
                <c:pt idx="10">
                  <c:v>12.5</c:v>
                </c:pt>
                <c:pt idx="11">
                  <c:v>13.1</c:v>
                </c:pt>
                <c:pt idx="12">
                  <c:v>13.3</c:v>
                </c:pt>
                <c:pt idx="13">
                  <c:v>10.8</c:v>
                </c:pt>
                <c:pt idx="14">
                  <c:v>10.4</c:v>
                </c:pt>
                <c:pt idx="15">
                  <c:v>9.6</c:v>
                </c:pt>
              </c:numCache>
            </c:numRef>
          </c:val>
        </c:ser>
        <c:ser>
          <c:idx val="3"/>
          <c:order val="3"/>
          <c:tx>
            <c:strRef>
              <c:f>Foglio1!$E$3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Foglio1!$A$4:$A$19</c:f>
              <c:strCache>
                <c:ptCount val="16"/>
                <c:pt idx="0">
                  <c:v>Efficacia strumenti di assistenza (call center, pagine informative on line)</c:v>
                </c:pt>
                <c:pt idx="1">
                  <c:v>Capacità degli ALERT di fornire aiuto nell’utilizzo del servizio</c:v>
                </c:pt>
                <c:pt idx="2">
                  <c:v>Chiarezza e completezza delle motivazioni per la richiesta di assistenza </c:v>
                </c:pt>
                <c:pt idx="3">
                  <c:v>Chiarezza e completezza info da fornire per avere l’assistenza richiesta</c:v>
                </c:pt>
                <c:pt idx="4">
                  <c:v>Chiarezza e completezza dell’esito del servizio</c:v>
                </c:pt>
                <c:pt idx="5">
                  <c:v>Chiarezza e completezza del riepilogo</c:v>
                </c:pt>
                <c:pt idx="6">
                  <c:v>Completezza delle informazioni sullo stato della pratica</c:v>
                </c:pt>
                <c:pt idx="7">
                  <c:v>Semolicità modalità stampa</c:v>
                </c:pt>
                <c:pt idx="8">
                  <c:v>Rapidità di risposta alla richiesta di assistenza</c:v>
                </c:pt>
                <c:pt idx="9">
                  <c:v>Capacità di migliorare i rapporti amministrazione/utente</c:v>
                </c:pt>
                <c:pt idx="10">
                  <c:v>Facilità di reperimento dell’esito del servizio</c:v>
                </c:pt>
                <c:pt idx="11">
                  <c:v>Adeguatezza dei tempi di risposta</c:v>
                </c:pt>
                <c:pt idx="12">
                  <c:v>Chiarezza e completezza delle informazioni sul servizio</c:v>
                </c:pt>
                <c:pt idx="13">
                  <c:v>Continuità di funzionamento del servizio</c:v>
                </c:pt>
                <c:pt idx="14">
                  <c:v>Facilità di utilizzo dell’applicazione</c:v>
                </c:pt>
                <c:pt idx="15">
                  <c:v>Facilità di accesso al servizio</c:v>
                </c:pt>
              </c:strCache>
            </c:strRef>
          </c:cat>
          <c:val>
            <c:numRef>
              <c:f>Foglio1!$E$4:$E$19</c:f>
              <c:numCache>
                <c:formatCode>General</c:formatCode>
                <c:ptCount val="16"/>
                <c:pt idx="0">
                  <c:v>8.5</c:v>
                </c:pt>
                <c:pt idx="1">
                  <c:v>6.4</c:v>
                </c:pt>
                <c:pt idx="2">
                  <c:v>5.2</c:v>
                </c:pt>
                <c:pt idx="3">
                  <c:v>5.5</c:v>
                </c:pt>
                <c:pt idx="4">
                  <c:v>6.3</c:v>
                </c:pt>
                <c:pt idx="5">
                  <c:v>6.1</c:v>
                </c:pt>
                <c:pt idx="6">
                  <c:v>5.4</c:v>
                </c:pt>
                <c:pt idx="7">
                  <c:v>4.7</c:v>
                </c:pt>
                <c:pt idx="8">
                  <c:v>4.5</c:v>
                </c:pt>
                <c:pt idx="9">
                  <c:v>4.5</c:v>
                </c:pt>
                <c:pt idx="10">
                  <c:v>4.5999999999999996</c:v>
                </c:pt>
                <c:pt idx="11">
                  <c:v>4.7</c:v>
                </c:pt>
                <c:pt idx="12">
                  <c:v>4.7</c:v>
                </c:pt>
                <c:pt idx="13">
                  <c:v>3.1</c:v>
                </c:pt>
                <c:pt idx="14">
                  <c:v>2.5</c:v>
                </c:pt>
                <c:pt idx="15">
                  <c:v>2.6</c:v>
                </c:pt>
              </c:numCache>
            </c:numRef>
          </c:val>
        </c:ser>
        <c:ser>
          <c:idx val="4"/>
          <c:order val="4"/>
          <c:tx>
            <c:strRef>
              <c:f>Foglio1!$F$3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cat>
            <c:strRef>
              <c:f>Foglio1!$A$4:$A$19</c:f>
              <c:strCache>
                <c:ptCount val="16"/>
                <c:pt idx="0">
                  <c:v>Efficacia strumenti di assistenza (call center, pagine informative on line)</c:v>
                </c:pt>
                <c:pt idx="1">
                  <c:v>Capacità degli ALERT di fornire aiuto nell’utilizzo del servizio</c:v>
                </c:pt>
                <c:pt idx="2">
                  <c:v>Chiarezza e completezza delle motivazioni per la richiesta di assistenza </c:v>
                </c:pt>
                <c:pt idx="3">
                  <c:v>Chiarezza e completezza info da fornire per avere l’assistenza richiesta</c:v>
                </c:pt>
                <c:pt idx="4">
                  <c:v>Chiarezza e completezza dell’esito del servizio</c:v>
                </c:pt>
                <c:pt idx="5">
                  <c:v>Chiarezza e completezza del riepilogo</c:v>
                </c:pt>
                <c:pt idx="6">
                  <c:v>Completezza delle informazioni sullo stato della pratica</c:v>
                </c:pt>
                <c:pt idx="7">
                  <c:v>Semolicità modalità stampa</c:v>
                </c:pt>
                <c:pt idx="8">
                  <c:v>Rapidità di risposta alla richiesta di assistenza</c:v>
                </c:pt>
                <c:pt idx="9">
                  <c:v>Capacità di migliorare i rapporti amministrazione/utente</c:v>
                </c:pt>
                <c:pt idx="10">
                  <c:v>Facilità di reperimento dell’esito del servizio</c:v>
                </c:pt>
                <c:pt idx="11">
                  <c:v>Adeguatezza dei tempi di risposta</c:v>
                </c:pt>
                <c:pt idx="12">
                  <c:v>Chiarezza e completezza delle informazioni sul servizio</c:v>
                </c:pt>
                <c:pt idx="13">
                  <c:v>Continuità di funzionamento del servizio</c:v>
                </c:pt>
                <c:pt idx="14">
                  <c:v>Facilità di utilizzo dell’applicazione</c:v>
                </c:pt>
                <c:pt idx="15">
                  <c:v>Facilità di accesso al servizio</c:v>
                </c:pt>
              </c:strCache>
            </c:strRef>
          </c:cat>
          <c:val>
            <c:numRef>
              <c:f>Foglio1!$F$4:$F$15</c:f>
              <c:numCache>
                <c:formatCode>General</c:formatCode>
                <c:ptCount val="12"/>
                <c:pt idx="0">
                  <c:v>3.8</c:v>
                </c:pt>
                <c:pt idx="1">
                  <c:v>2.9</c:v>
                </c:pt>
                <c:pt idx="2">
                  <c:v>2.1</c:v>
                </c:pt>
                <c:pt idx="3">
                  <c:v>2.6</c:v>
                </c:pt>
                <c:pt idx="4">
                  <c:v>3.4</c:v>
                </c:pt>
                <c:pt idx="5">
                  <c:v>3.1</c:v>
                </c:pt>
                <c:pt idx="6">
                  <c:v>2.5</c:v>
                </c:pt>
                <c:pt idx="7">
                  <c:v>2.2000000000000002</c:v>
                </c:pt>
                <c:pt idx="8">
                  <c:v>2</c:v>
                </c:pt>
                <c:pt idx="9">
                  <c:v>2.2999999999999998</c:v>
                </c:pt>
                <c:pt idx="10">
                  <c:v>2.1</c:v>
                </c:pt>
                <c:pt idx="11">
                  <c:v>2.4</c:v>
                </c:pt>
              </c:numCache>
            </c:numRef>
          </c:val>
        </c:ser>
        <c:ser>
          <c:idx val="5"/>
          <c:order val="5"/>
          <c:tx>
            <c:strRef>
              <c:f>Foglio1!$G$3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Foglio1!$A$4:$A$19</c:f>
              <c:strCache>
                <c:ptCount val="16"/>
                <c:pt idx="0">
                  <c:v>Efficacia strumenti di assistenza (call center, pagine informative on line)</c:v>
                </c:pt>
                <c:pt idx="1">
                  <c:v>Capacità degli ALERT di fornire aiuto nell’utilizzo del servizio</c:v>
                </c:pt>
                <c:pt idx="2">
                  <c:v>Chiarezza e completezza delle motivazioni per la richiesta di assistenza </c:v>
                </c:pt>
                <c:pt idx="3">
                  <c:v>Chiarezza e completezza info da fornire per avere l’assistenza richiesta</c:v>
                </c:pt>
                <c:pt idx="4">
                  <c:v>Chiarezza e completezza dell’esito del servizio</c:v>
                </c:pt>
                <c:pt idx="5">
                  <c:v>Chiarezza e completezza del riepilogo</c:v>
                </c:pt>
                <c:pt idx="6">
                  <c:v>Completezza delle informazioni sullo stato della pratica</c:v>
                </c:pt>
                <c:pt idx="7">
                  <c:v>Semolicità modalità stampa</c:v>
                </c:pt>
                <c:pt idx="8">
                  <c:v>Rapidità di risposta alla richiesta di assistenza</c:v>
                </c:pt>
                <c:pt idx="9">
                  <c:v>Capacità di migliorare i rapporti amministrazione/utente</c:v>
                </c:pt>
                <c:pt idx="10">
                  <c:v>Facilità di reperimento dell’esito del servizio</c:v>
                </c:pt>
                <c:pt idx="11">
                  <c:v>Adeguatezza dei tempi di risposta</c:v>
                </c:pt>
                <c:pt idx="12">
                  <c:v>Chiarezza e completezza delle informazioni sul servizio</c:v>
                </c:pt>
                <c:pt idx="13">
                  <c:v>Continuità di funzionamento del servizio</c:v>
                </c:pt>
                <c:pt idx="14">
                  <c:v>Facilità di utilizzo dell’applicazione</c:v>
                </c:pt>
                <c:pt idx="15">
                  <c:v>Facilità di accesso al servizio</c:v>
                </c:pt>
              </c:strCache>
            </c:strRef>
          </c:cat>
          <c:val>
            <c:numRef>
              <c:f>Foglio1!$G$4:$G$19</c:f>
              <c:numCache>
                <c:formatCode>General</c:formatCode>
                <c:ptCount val="16"/>
                <c:pt idx="0">
                  <c:v>3.7</c:v>
                </c:pt>
                <c:pt idx="1">
                  <c:v>1.7</c:v>
                </c:pt>
                <c:pt idx="2">
                  <c:v>2</c:v>
                </c:pt>
                <c:pt idx="3">
                  <c:v>1.7</c:v>
                </c:pt>
                <c:pt idx="4">
                  <c:v>2.4</c:v>
                </c:pt>
                <c:pt idx="5">
                  <c:v>2.1</c:v>
                </c:pt>
                <c:pt idx="6">
                  <c:v>2.2999999999999998</c:v>
                </c:pt>
                <c:pt idx="7">
                  <c:v>2.1</c:v>
                </c:pt>
                <c:pt idx="8">
                  <c:v>1.7</c:v>
                </c:pt>
                <c:pt idx="9">
                  <c:v>2.2999999999999998</c:v>
                </c:pt>
                <c:pt idx="10">
                  <c:v>2</c:v>
                </c:pt>
                <c:pt idx="11">
                  <c:v>1.5</c:v>
                </c:pt>
                <c:pt idx="12">
                  <c:v>1.5</c:v>
                </c:pt>
                <c:pt idx="13">
                  <c:v>1.4</c:v>
                </c:pt>
                <c:pt idx="14">
                  <c:v>1.1000000000000001</c:v>
                </c:pt>
                <c:pt idx="15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Foglio1!$H$3</c:f>
              <c:strCache>
                <c:ptCount val="1"/>
                <c:pt idx="0">
                  <c:v>Colonna2</c:v>
                </c:pt>
              </c:strCache>
            </c:strRef>
          </c:tx>
          <c:invertIfNegative val="0"/>
          <c:cat>
            <c:strRef>
              <c:f>Foglio1!$A$4:$A$19</c:f>
              <c:strCache>
                <c:ptCount val="16"/>
                <c:pt idx="0">
                  <c:v>Efficacia strumenti di assistenza (call center, pagine informative on line)</c:v>
                </c:pt>
                <c:pt idx="1">
                  <c:v>Capacità degli ALERT di fornire aiuto nell’utilizzo del servizio</c:v>
                </c:pt>
                <c:pt idx="2">
                  <c:v>Chiarezza e completezza delle motivazioni per la richiesta di assistenza </c:v>
                </c:pt>
                <c:pt idx="3">
                  <c:v>Chiarezza e completezza info da fornire per avere l’assistenza richiesta</c:v>
                </c:pt>
                <c:pt idx="4">
                  <c:v>Chiarezza e completezza dell’esito del servizio</c:v>
                </c:pt>
                <c:pt idx="5">
                  <c:v>Chiarezza e completezza del riepilogo</c:v>
                </c:pt>
                <c:pt idx="6">
                  <c:v>Completezza delle informazioni sullo stato della pratica</c:v>
                </c:pt>
                <c:pt idx="7">
                  <c:v>Semolicità modalità stampa</c:v>
                </c:pt>
                <c:pt idx="8">
                  <c:v>Rapidità di risposta alla richiesta di assistenza</c:v>
                </c:pt>
                <c:pt idx="9">
                  <c:v>Capacità di migliorare i rapporti amministrazione/utente</c:v>
                </c:pt>
                <c:pt idx="10">
                  <c:v>Facilità di reperimento dell’esito del servizio</c:v>
                </c:pt>
                <c:pt idx="11">
                  <c:v>Adeguatezza dei tempi di risposta</c:v>
                </c:pt>
                <c:pt idx="12">
                  <c:v>Chiarezza e completezza delle informazioni sul servizio</c:v>
                </c:pt>
                <c:pt idx="13">
                  <c:v>Continuità di funzionamento del servizio</c:v>
                </c:pt>
                <c:pt idx="14">
                  <c:v>Facilità di utilizzo dell’applicazione</c:v>
                </c:pt>
                <c:pt idx="15">
                  <c:v>Facilità di accesso al servizio</c:v>
                </c:pt>
              </c:strCache>
            </c:strRef>
          </c:cat>
          <c:val>
            <c:numRef>
              <c:f>Foglio1!$H$4:$H$19</c:f>
              <c:numCache>
                <c:formatCode>General</c:formatCode>
                <c:ptCount val="1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16967936"/>
        <c:axId val="109716608"/>
      </c:barChart>
      <c:catAx>
        <c:axId val="11696793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109716608"/>
        <c:crosses val="autoZero"/>
        <c:auto val="1"/>
        <c:lblAlgn val="ctr"/>
        <c:lblOffset val="100"/>
        <c:noMultiLvlLbl val="0"/>
      </c:catAx>
      <c:valAx>
        <c:axId val="10971660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16967936"/>
        <c:crosses val="autoZero"/>
        <c:crossBetween val="between"/>
        <c:majorUnit val="0.2"/>
        <c:minorUnit val="0.1"/>
      </c:valAx>
    </c:plotArea>
    <c:legend>
      <c:legendPos val="t"/>
      <c:legendEntry>
        <c:idx val="6"/>
        <c:delete val="1"/>
      </c:legendEntry>
      <c:layout>
        <c:manualLayout>
          <c:xMode val="edge"/>
          <c:yMode val="edge"/>
          <c:x val="5.545773461953462E-2"/>
          <c:y val="5.9756228511659633E-2"/>
          <c:w val="0.76774707882074733"/>
          <c:h val="4.2552357375515888E-2"/>
        </c:manualLayout>
      </c:layout>
      <c:overlay val="0"/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6"/>
                <c:pt idx="0">
                  <c:v>6 Totalmente 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 Per niente </c:v>
                </c:pt>
              </c:strCache>
            </c:strRef>
          </c:cat>
          <c:val>
            <c:numRef>
              <c:f>Foglio1!$B$2:$B$8</c:f>
              <c:numCache>
                <c:formatCode>0.00</c:formatCode>
                <c:ptCount val="7"/>
                <c:pt idx="0">
                  <c:v>69</c:v>
                </c:pt>
                <c:pt idx="1">
                  <c:v>23</c:v>
                </c:pt>
                <c:pt idx="2">
                  <c:v>6</c:v>
                </c:pt>
                <c:pt idx="3">
                  <c:v>1</c:v>
                </c:pt>
                <c:pt idx="5">
                  <c:v>1</c:v>
                </c:pt>
                <c:pt idx="6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05958400"/>
        <c:axId val="67303616"/>
      </c:barChart>
      <c:catAx>
        <c:axId val="1059584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7303616"/>
        <c:crosses val="autoZero"/>
        <c:auto val="1"/>
        <c:lblAlgn val="ctr"/>
        <c:lblOffset val="100"/>
        <c:noMultiLvlLbl val="0"/>
      </c:catAx>
      <c:valAx>
        <c:axId val="67303616"/>
        <c:scaling>
          <c:orientation val="minMax"/>
          <c:max val="100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0595840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6"/>
                <c:pt idx="0">
                  <c:v>6 Totalmente 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 Per niente 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67</c:v>
                </c:pt>
                <c:pt idx="1">
                  <c:v>21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05823232"/>
        <c:axId val="102787904"/>
      </c:barChart>
      <c:catAx>
        <c:axId val="1058232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02787904"/>
        <c:crosses val="autoZero"/>
        <c:auto val="1"/>
        <c:lblAlgn val="ctr"/>
        <c:lblOffset val="100"/>
        <c:noMultiLvlLbl val="0"/>
      </c:catAx>
      <c:valAx>
        <c:axId val="10278790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05823232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6"/>
              <c:layout>
                <c:manualLayout>
                  <c:x val="-7.8580019660264584E-3"/>
                  <c:y val="6.15896246907648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7"/>
                <c:pt idx="1">
                  <c:v>6 Totalmente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 Per niente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1">
                  <c:v>61</c:v>
                </c:pt>
                <c:pt idx="2">
                  <c:v>28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06952704"/>
        <c:axId val="102791936"/>
      </c:barChart>
      <c:catAx>
        <c:axId val="1069527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02791936"/>
        <c:crosses val="autoZero"/>
        <c:auto val="1"/>
        <c:lblAlgn val="ctr"/>
        <c:lblOffset val="100"/>
        <c:noMultiLvlLbl val="0"/>
      </c:catAx>
      <c:valAx>
        <c:axId val="102791936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06952704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17027777777787"/>
          <c:y val="4.6395843725451802E-2"/>
          <c:w val="0.47110583333333333"/>
          <c:h val="0.978997481470560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Foglio1!$A$2:$A$9</c:f>
              <c:strCache>
                <c:ptCount val="6"/>
                <c:pt idx="0">
                  <c:v>6 Totalmente 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 Per niente </c:v>
                </c:pt>
              </c:strCache>
            </c:strRef>
          </c:cat>
          <c:val>
            <c:numRef>
              <c:f>Foglio1!$B$2:$B$9</c:f>
              <c:numCache>
                <c:formatCode>0.00</c:formatCode>
                <c:ptCount val="8"/>
                <c:pt idx="0">
                  <c:v>81</c:v>
                </c:pt>
                <c:pt idx="1">
                  <c:v>15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07165184"/>
        <c:axId val="70396736"/>
      </c:barChart>
      <c:catAx>
        <c:axId val="1071651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70396736"/>
        <c:crosses val="autoZero"/>
        <c:auto val="1"/>
        <c:lblAlgn val="ctr"/>
        <c:lblOffset val="100"/>
        <c:noMultiLvlLbl val="0"/>
      </c:catAx>
      <c:valAx>
        <c:axId val="70396736"/>
        <c:scaling>
          <c:orientation val="minMax"/>
          <c:max val="100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07165184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6807522296531E-2"/>
          <c:y val="0.13001222946399826"/>
          <c:w val="0.79234486465510112"/>
          <c:h val="0.7712791812744008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Foglio1!$B$3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Foglio1!$A$4:$A$5</c:f>
              <c:strCache>
                <c:ptCount val="2"/>
                <c:pt idx="0">
                  <c:v>Facilità operazione Suddividi</c:v>
                </c:pt>
                <c:pt idx="1">
                  <c:v>Chiarezza messaggi di aiuto</c:v>
                </c:pt>
              </c:strCache>
            </c:strRef>
          </c:cat>
          <c:val>
            <c:numRef>
              <c:f>Foglio1!$B$4:$B$6</c:f>
              <c:numCache>
                <c:formatCode>General</c:formatCode>
                <c:ptCount val="3"/>
                <c:pt idx="0">
                  <c:v>52.9</c:v>
                </c:pt>
                <c:pt idx="1">
                  <c:v>52.1</c:v>
                </c:pt>
                <c:pt idx="2">
                  <c:v>63.9</c:v>
                </c:pt>
              </c:numCache>
            </c:numRef>
          </c:val>
        </c:ser>
        <c:ser>
          <c:idx val="1"/>
          <c:order val="1"/>
          <c:tx>
            <c:strRef>
              <c:f>Foglio1!$C$3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Foglio1!$A$4:$A$5</c:f>
              <c:strCache>
                <c:ptCount val="2"/>
                <c:pt idx="0">
                  <c:v>Facilità operazione Suddividi</c:v>
                </c:pt>
                <c:pt idx="1">
                  <c:v>Chiarezza messaggi di aiuto</c:v>
                </c:pt>
              </c:strCache>
            </c:strRef>
          </c:cat>
          <c:val>
            <c:numRef>
              <c:f>Foglio1!$C$4:$C$6</c:f>
              <c:numCache>
                <c:formatCode>General</c:formatCode>
                <c:ptCount val="3"/>
                <c:pt idx="0">
                  <c:v>30.8</c:v>
                </c:pt>
                <c:pt idx="1">
                  <c:v>31.8</c:v>
                </c:pt>
                <c:pt idx="2">
                  <c:v>26.4</c:v>
                </c:pt>
              </c:numCache>
            </c:numRef>
          </c:val>
        </c:ser>
        <c:ser>
          <c:idx val="2"/>
          <c:order val="2"/>
          <c:tx>
            <c:strRef>
              <c:f>Foglio1!$D$3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Facilità operazione Suddividi</c:v>
                </c:pt>
                <c:pt idx="1">
                  <c:v>Chiarezza messaggi di aiuto</c:v>
                </c:pt>
              </c:strCache>
            </c:strRef>
          </c:cat>
          <c:val>
            <c:numRef>
              <c:f>Foglio1!$D$4:$D$6</c:f>
              <c:numCache>
                <c:formatCode>General</c:formatCode>
                <c:ptCount val="3"/>
                <c:pt idx="0">
                  <c:v>10.6</c:v>
                </c:pt>
                <c:pt idx="1">
                  <c:v>11</c:v>
                </c:pt>
                <c:pt idx="2">
                  <c:v>6.9</c:v>
                </c:pt>
              </c:numCache>
            </c:numRef>
          </c:val>
        </c:ser>
        <c:ser>
          <c:idx val="3"/>
          <c:order val="3"/>
          <c:tx>
            <c:strRef>
              <c:f>Foglio1!$E$3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Facilità operazione Suddividi</c:v>
                </c:pt>
                <c:pt idx="1">
                  <c:v>Chiarezza messaggi di aiuto</c:v>
                </c:pt>
              </c:strCache>
            </c:strRef>
          </c:cat>
          <c:val>
            <c:numRef>
              <c:f>Foglio1!$E$4:$E$6</c:f>
              <c:numCache>
                <c:formatCode>General</c:formatCode>
                <c:ptCount val="3"/>
                <c:pt idx="0">
                  <c:v>3.8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Facilità operazione Suddividi</c:v>
                </c:pt>
                <c:pt idx="1">
                  <c:v>Chiarezza messaggi di aiuto</c:v>
                </c:pt>
              </c:strCache>
            </c:strRef>
          </c:cat>
          <c:val>
            <c:numRef>
              <c:f>Foglio1!$F$4:$F$5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1.4</c:v>
                </c:pt>
              </c:numCache>
            </c:numRef>
          </c:val>
        </c:ser>
        <c:ser>
          <c:idx val="5"/>
          <c:order val="5"/>
          <c:tx>
            <c:strRef>
              <c:f>Foglio1!$G$3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Facilità operazione Suddividi</c:v>
                </c:pt>
                <c:pt idx="1">
                  <c:v>Chiarezza messaggi di aiuto</c:v>
                </c:pt>
              </c:strCache>
            </c:strRef>
          </c:cat>
          <c:val>
            <c:numRef>
              <c:f>Foglio1!$G$4:$G$6</c:f>
              <c:numCache>
                <c:formatCode>General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0.4</c:v>
                </c:pt>
              </c:numCache>
            </c:numRef>
          </c:val>
        </c:ser>
        <c:ser>
          <c:idx val="6"/>
          <c:order val="6"/>
          <c:tx>
            <c:strRef>
              <c:f>Foglio1!$H$3</c:f>
              <c:strCache>
                <c:ptCount val="1"/>
                <c:pt idx="0">
                  <c:v>Colonna2</c:v>
                </c:pt>
              </c:strCache>
            </c:strRef>
          </c:tx>
          <c:invertIfNegative val="0"/>
          <c:cat>
            <c:strRef>
              <c:f>Foglio1!$A$4:$A$5</c:f>
              <c:strCache>
                <c:ptCount val="2"/>
                <c:pt idx="0">
                  <c:v>Facilità operazione Suddividi</c:v>
                </c:pt>
                <c:pt idx="1">
                  <c:v>Chiarezza messaggi di aiuto</c:v>
                </c:pt>
              </c:strCache>
            </c:strRef>
          </c:cat>
          <c:val>
            <c:numRef>
              <c:f>Foglio1!$H$4:$H$6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06123776"/>
        <c:axId val="70401344"/>
      </c:barChart>
      <c:catAx>
        <c:axId val="10612377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70401344"/>
        <c:crosses val="autoZero"/>
        <c:auto val="1"/>
        <c:lblAlgn val="ctr"/>
        <c:lblOffset val="100"/>
        <c:noMultiLvlLbl val="0"/>
      </c:catAx>
      <c:valAx>
        <c:axId val="7040134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06123776"/>
        <c:crosses val="autoZero"/>
        <c:crossBetween val="between"/>
        <c:majorUnit val="0.2"/>
        <c:minorUnit val="0.1"/>
      </c:valAx>
    </c:plotArea>
    <c:legend>
      <c:legendPos val="t"/>
      <c:legendEntry>
        <c:idx val="6"/>
        <c:delete val="1"/>
      </c:legendEntry>
      <c:layout>
        <c:manualLayout>
          <c:xMode val="edge"/>
          <c:yMode val="edge"/>
          <c:x val="6.0642308338605608E-2"/>
          <c:y val="0"/>
          <c:w val="0.71894296635348243"/>
          <c:h val="0.18440775965439643"/>
        </c:manualLayout>
      </c:layout>
      <c:overlay val="0"/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6807522296531E-2"/>
          <c:y val="0.13001222946399826"/>
          <c:w val="0.79234486465510112"/>
          <c:h val="0.7712791812744008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Foglio1!$B$3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Foglio1!$A$4:$A$5</c:f>
              <c:strCache>
                <c:ptCount val="2"/>
                <c:pt idx="0">
                  <c:v>Chiarezza messaggi procedura ricerca del modello da modificare</c:v>
                </c:pt>
                <c:pt idx="1">
                  <c:v>Chiarezza informazioni da inserire per la ricerca del modello da modificare</c:v>
                </c:pt>
              </c:strCache>
            </c:strRef>
          </c:cat>
          <c:val>
            <c:numRef>
              <c:f>Foglio1!$B$4:$B$6</c:f>
              <c:numCache>
                <c:formatCode>General</c:formatCode>
                <c:ptCount val="3"/>
                <c:pt idx="0">
                  <c:v>55.3</c:v>
                </c:pt>
                <c:pt idx="1">
                  <c:v>57.5</c:v>
                </c:pt>
                <c:pt idx="2">
                  <c:v>59.3</c:v>
                </c:pt>
              </c:numCache>
            </c:numRef>
          </c:val>
        </c:ser>
        <c:ser>
          <c:idx val="1"/>
          <c:order val="1"/>
          <c:tx>
            <c:strRef>
              <c:f>Foglio1!$C$3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Foglio1!$A$4:$A$5</c:f>
              <c:strCache>
                <c:ptCount val="2"/>
                <c:pt idx="0">
                  <c:v>Chiarezza messaggi procedura ricerca del modello da modificare</c:v>
                </c:pt>
                <c:pt idx="1">
                  <c:v>Chiarezza informazioni da inserire per la ricerca del modello da modificare</c:v>
                </c:pt>
              </c:strCache>
            </c:strRef>
          </c:cat>
          <c:val>
            <c:numRef>
              <c:f>Foglio1!$C$4:$C$6</c:f>
              <c:numCache>
                <c:formatCode>General</c:formatCode>
                <c:ptCount val="3"/>
                <c:pt idx="0">
                  <c:v>29.7</c:v>
                </c:pt>
                <c:pt idx="1">
                  <c:v>28.6</c:v>
                </c:pt>
                <c:pt idx="2">
                  <c:v>27.6</c:v>
                </c:pt>
              </c:numCache>
            </c:numRef>
          </c:val>
        </c:ser>
        <c:ser>
          <c:idx val="2"/>
          <c:order val="2"/>
          <c:tx>
            <c:strRef>
              <c:f>Foglio1!$D$3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Chiarezza messaggi procedura ricerca del modello da modificare</c:v>
                </c:pt>
                <c:pt idx="1">
                  <c:v>Chiarezza informazioni da inserire per la ricerca del modello da modificare</c:v>
                </c:pt>
              </c:strCache>
            </c:strRef>
          </c:cat>
          <c:val>
            <c:numRef>
              <c:f>Foglio1!$D$4:$D$6</c:f>
              <c:numCache>
                <c:formatCode>General</c:formatCode>
                <c:ptCount val="3"/>
                <c:pt idx="0">
                  <c:v>10.4</c:v>
                </c:pt>
                <c:pt idx="1">
                  <c:v>9.5</c:v>
                </c:pt>
                <c:pt idx="2">
                  <c:v>8.6999999999999993</c:v>
                </c:pt>
              </c:numCache>
            </c:numRef>
          </c:val>
        </c:ser>
        <c:ser>
          <c:idx val="3"/>
          <c:order val="3"/>
          <c:tx>
            <c:strRef>
              <c:f>Foglio1!$E$3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Chiarezza messaggi procedura ricerca del modello da modificare</c:v>
                </c:pt>
                <c:pt idx="1">
                  <c:v>Chiarezza informazioni da inserire per la ricerca del modello da modificare</c:v>
                </c:pt>
              </c:strCache>
            </c:strRef>
          </c:cat>
          <c:val>
            <c:numRef>
              <c:f>Foglio1!$E$4:$E$6</c:f>
              <c:numCache>
                <c:formatCode>General</c:formatCode>
                <c:ptCount val="3"/>
                <c:pt idx="0">
                  <c:v>3.2</c:v>
                </c:pt>
                <c:pt idx="1">
                  <c:v>3.2</c:v>
                </c:pt>
                <c:pt idx="2">
                  <c:v>3.4</c:v>
                </c:pt>
              </c:numCache>
            </c:numRef>
          </c:val>
        </c:ser>
        <c:ser>
          <c:idx val="4"/>
          <c:order val="4"/>
          <c:tx>
            <c:strRef>
              <c:f>Foglio1!$F$3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Chiarezza messaggi procedura ricerca del modello da modificare</c:v>
                </c:pt>
                <c:pt idx="1">
                  <c:v>Chiarezza informazioni da inserire per la ricerca del modello da modificare</c:v>
                </c:pt>
              </c:strCache>
            </c:strRef>
          </c:cat>
          <c:val>
            <c:numRef>
              <c:f>Foglio1!$F$4:$F$5</c:f>
              <c:numCache>
                <c:formatCode>General</c:formatCode>
                <c:ptCount val="2"/>
                <c:pt idx="0">
                  <c:v>0.9</c:v>
                </c:pt>
                <c:pt idx="1">
                  <c:v>0.8</c:v>
                </c:pt>
              </c:numCache>
            </c:numRef>
          </c:val>
        </c:ser>
        <c:ser>
          <c:idx val="5"/>
          <c:order val="5"/>
          <c:tx>
            <c:strRef>
              <c:f>Foglio1!$G$3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Foglio1!$A$4:$A$5</c:f>
              <c:strCache>
                <c:ptCount val="2"/>
                <c:pt idx="0">
                  <c:v>Chiarezza messaggi procedura ricerca del modello da modificare</c:v>
                </c:pt>
                <c:pt idx="1">
                  <c:v>Chiarezza informazioni da inserire per la ricerca del modello da modificare</c:v>
                </c:pt>
              </c:strCache>
            </c:strRef>
          </c:cat>
          <c:val>
            <c:numRef>
              <c:f>Foglio1!$G$4:$G$6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6"/>
          <c:order val="6"/>
          <c:tx>
            <c:strRef>
              <c:f>Foglio1!$H$3</c:f>
              <c:strCache>
                <c:ptCount val="1"/>
                <c:pt idx="0">
                  <c:v>Colonna2</c:v>
                </c:pt>
              </c:strCache>
            </c:strRef>
          </c:tx>
          <c:invertIfNegative val="0"/>
          <c:cat>
            <c:strRef>
              <c:f>Foglio1!$A$4:$A$5</c:f>
              <c:strCache>
                <c:ptCount val="2"/>
                <c:pt idx="0">
                  <c:v>Chiarezza messaggi procedura ricerca del modello da modificare</c:v>
                </c:pt>
                <c:pt idx="1">
                  <c:v>Chiarezza informazioni da inserire per la ricerca del modello da modificare</c:v>
                </c:pt>
              </c:strCache>
            </c:strRef>
          </c:cat>
          <c:val>
            <c:numRef>
              <c:f>Foglio1!$H$4:$H$6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06125312"/>
        <c:axId val="106062976"/>
      </c:barChart>
      <c:catAx>
        <c:axId val="10612531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106062976"/>
        <c:crosses val="autoZero"/>
        <c:auto val="1"/>
        <c:lblAlgn val="ctr"/>
        <c:lblOffset val="100"/>
        <c:noMultiLvlLbl val="0"/>
      </c:catAx>
      <c:valAx>
        <c:axId val="10606297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06125312"/>
        <c:crosses val="autoZero"/>
        <c:crossBetween val="between"/>
        <c:majorUnit val="0.2"/>
        <c:minorUnit val="0.1"/>
      </c:valAx>
    </c:plotArea>
    <c:legend>
      <c:legendPos val="t"/>
      <c:legendEntry>
        <c:idx val="6"/>
        <c:delete val="1"/>
      </c:legendEntry>
      <c:layout>
        <c:manualLayout>
          <c:xMode val="edge"/>
          <c:yMode val="edge"/>
          <c:x val="6.0642308338605608E-2"/>
          <c:y val="0"/>
          <c:w val="0.71894296635348243"/>
          <c:h val="0.18440775965439643"/>
        </c:manualLayout>
      </c:layout>
      <c:overlay val="0"/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6807522296531E-2"/>
          <c:y val="0.13001222946399826"/>
          <c:w val="0.79234486465510112"/>
          <c:h val="0.7712791812744008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Foglio1!$B$3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Foglio1!$A$4:$A$7</c:f>
              <c:strCache>
                <c:ptCount val="4"/>
                <c:pt idx="0">
                  <c:v>Chiarezza e completezza estio del servizio </c:v>
                </c:pt>
                <c:pt idx="1">
                  <c:v>Completezza delle informazioni sullo stato della pratica</c:v>
                </c:pt>
                <c:pt idx="2">
                  <c:v>Facilità reperimento esito  del servizio </c:v>
                </c:pt>
                <c:pt idx="3">
                  <c:v>Semplicità modalità stampa richiesta di modifica</c:v>
                </c:pt>
              </c:strCache>
            </c:strRef>
          </c:cat>
          <c:val>
            <c:numRef>
              <c:f>Foglio1!$B$4:$B$8</c:f>
              <c:numCache>
                <c:formatCode>General</c:formatCode>
                <c:ptCount val="5"/>
                <c:pt idx="0">
                  <c:v>55</c:v>
                </c:pt>
                <c:pt idx="1">
                  <c:v>55.1</c:v>
                </c:pt>
                <c:pt idx="2">
                  <c:v>57.5</c:v>
                </c:pt>
                <c:pt idx="3">
                  <c:v>60.7</c:v>
                </c:pt>
                <c:pt idx="4">
                  <c:v>64.3</c:v>
                </c:pt>
              </c:numCache>
            </c:numRef>
          </c:val>
        </c:ser>
        <c:ser>
          <c:idx val="1"/>
          <c:order val="1"/>
          <c:tx>
            <c:strRef>
              <c:f>Foglio1!$C$3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Foglio1!$A$4:$A$7</c:f>
              <c:strCache>
                <c:ptCount val="4"/>
                <c:pt idx="0">
                  <c:v>Chiarezza e completezza estio del servizio </c:v>
                </c:pt>
                <c:pt idx="1">
                  <c:v>Completezza delle informazioni sullo stato della pratica</c:v>
                </c:pt>
                <c:pt idx="2">
                  <c:v>Facilità reperimento esito  del servizio </c:v>
                </c:pt>
                <c:pt idx="3">
                  <c:v>Semplicità modalità stampa richiesta di modifica</c:v>
                </c:pt>
              </c:strCache>
            </c:strRef>
          </c:cat>
          <c:val>
            <c:numRef>
              <c:f>Foglio1!$C$4:$C$8</c:f>
              <c:numCache>
                <c:formatCode>General</c:formatCode>
                <c:ptCount val="5"/>
                <c:pt idx="0">
                  <c:v>25.5</c:v>
                </c:pt>
                <c:pt idx="1">
                  <c:v>27.1</c:v>
                </c:pt>
                <c:pt idx="2">
                  <c:v>26.3</c:v>
                </c:pt>
                <c:pt idx="3">
                  <c:v>26.6</c:v>
                </c:pt>
                <c:pt idx="4">
                  <c:v>24.2</c:v>
                </c:pt>
              </c:numCache>
            </c:numRef>
          </c:val>
        </c:ser>
        <c:ser>
          <c:idx val="2"/>
          <c:order val="2"/>
          <c:tx>
            <c:strRef>
              <c:f>Foglio1!$D$3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Foglio1!$A$4:$A$7</c:f>
              <c:strCache>
                <c:ptCount val="4"/>
                <c:pt idx="0">
                  <c:v>Chiarezza e completezza estio del servizio </c:v>
                </c:pt>
                <c:pt idx="1">
                  <c:v>Completezza delle informazioni sullo stato della pratica</c:v>
                </c:pt>
                <c:pt idx="2">
                  <c:v>Facilità reperimento esito  del servizio </c:v>
                </c:pt>
                <c:pt idx="3">
                  <c:v>Semplicità modalità stampa richiesta di modifica</c:v>
                </c:pt>
              </c:strCache>
            </c:strRef>
          </c:cat>
          <c:val>
            <c:numRef>
              <c:f>Foglio1!$D$4:$D$8</c:f>
              <c:numCache>
                <c:formatCode>General</c:formatCode>
                <c:ptCount val="5"/>
                <c:pt idx="0">
                  <c:v>10.1</c:v>
                </c:pt>
                <c:pt idx="1">
                  <c:v>10.3</c:v>
                </c:pt>
                <c:pt idx="2">
                  <c:v>9.6999999999999993</c:v>
                </c:pt>
                <c:pt idx="3">
                  <c:v>8.1999999999999993</c:v>
                </c:pt>
                <c:pt idx="4">
                  <c:v>7.1</c:v>
                </c:pt>
              </c:numCache>
            </c:numRef>
          </c:val>
        </c:ser>
        <c:ser>
          <c:idx val="3"/>
          <c:order val="3"/>
          <c:tx>
            <c:strRef>
              <c:f>Foglio1!$E$3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Foglio1!$A$4:$A$7</c:f>
              <c:strCache>
                <c:ptCount val="4"/>
                <c:pt idx="0">
                  <c:v>Chiarezza e completezza estio del servizio </c:v>
                </c:pt>
                <c:pt idx="1">
                  <c:v>Completezza delle informazioni sullo stato della pratica</c:v>
                </c:pt>
                <c:pt idx="2">
                  <c:v>Facilità reperimento esito  del servizio </c:v>
                </c:pt>
                <c:pt idx="3">
                  <c:v>Semplicità modalità stampa richiesta di modifica</c:v>
                </c:pt>
              </c:strCache>
            </c:strRef>
          </c:cat>
          <c:val>
            <c:numRef>
              <c:f>Foglio1!$E$4:$E$8</c:f>
              <c:numCache>
                <c:formatCode>General</c:formatCode>
                <c:ptCount val="5"/>
                <c:pt idx="0">
                  <c:v>4.5</c:v>
                </c:pt>
                <c:pt idx="1">
                  <c:v>4.3</c:v>
                </c:pt>
                <c:pt idx="2">
                  <c:v>3.5</c:v>
                </c:pt>
                <c:pt idx="3">
                  <c:v>2.5</c:v>
                </c:pt>
                <c:pt idx="4">
                  <c:v>2.2000000000000002</c:v>
                </c:pt>
              </c:numCache>
            </c:numRef>
          </c:val>
        </c:ser>
        <c:ser>
          <c:idx val="4"/>
          <c:order val="4"/>
          <c:tx>
            <c:strRef>
              <c:f>Foglio1!$F$3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cat>
            <c:strRef>
              <c:f>Foglio1!$A$4:$A$7</c:f>
              <c:strCache>
                <c:ptCount val="4"/>
                <c:pt idx="0">
                  <c:v>Chiarezza e completezza estio del servizio </c:v>
                </c:pt>
                <c:pt idx="1">
                  <c:v>Completezza delle informazioni sullo stato della pratica</c:v>
                </c:pt>
                <c:pt idx="2">
                  <c:v>Facilità reperimento esito  del servizio </c:v>
                </c:pt>
                <c:pt idx="3">
                  <c:v>Semplicità modalità stampa richiesta di modifica</c:v>
                </c:pt>
              </c:strCache>
            </c:strRef>
          </c:cat>
          <c:val>
            <c:numRef>
              <c:f>Foglio1!$F$4:$F$7</c:f>
              <c:numCache>
                <c:formatCode>General</c:formatCode>
                <c:ptCount val="4"/>
                <c:pt idx="0">
                  <c:v>2.6</c:v>
                </c:pt>
                <c:pt idx="1">
                  <c:v>1.6</c:v>
                </c:pt>
                <c:pt idx="2">
                  <c:v>1.7</c:v>
                </c:pt>
                <c:pt idx="3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Foglio1!$G$3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Foglio1!$A$4:$A$7</c:f>
              <c:strCache>
                <c:ptCount val="4"/>
                <c:pt idx="0">
                  <c:v>Chiarezza e completezza estio del servizio </c:v>
                </c:pt>
                <c:pt idx="1">
                  <c:v>Completezza delle informazioni sullo stato della pratica</c:v>
                </c:pt>
                <c:pt idx="2">
                  <c:v>Facilità reperimento esito  del servizio </c:v>
                </c:pt>
                <c:pt idx="3">
                  <c:v>Semplicità modalità stampa richiesta di modifica</c:v>
                </c:pt>
              </c:strCache>
            </c:strRef>
          </c:cat>
          <c:val>
            <c:numRef>
              <c:f>Foglio1!$G$4:$G$8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1.6</c:v>
                </c:pt>
                <c:pt idx="2">
                  <c:v>1.2</c:v>
                </c:pt>
                <c:pt idx="3">
                  <c:v>0.9</c:v>
                </c:pt>
                <c:pt idx="4">
                  <c:v>1.4</c:v>
                </c:pt>
              </c:numCache>
            </c:numRef>
          </c:val>
        </c:ser>
        <c:ser>
          <c:idx val="6"/>
          <c:order val="6"/>
          <c:tx>
            <c:strRef>
              <c:f>Foglio1!$H$3</c:f>
              <c:strCache>
                <c:ptCount val="1"/>
                <c:pt idx="0">
                  <c:v>Colonna2</c:v>
                </c:pt>
              </c:strCache>
            </c:strRef>
          </c:tx>
          <c:invertIfNegative val="0"/>
          <c:cat>
            <c:strRef>
              <c:f>Foglio1!$A$4:$A$7</c:f>
              <c:strCache>
                <c:ptCount val="4"/>
                <c:pt idx="0">
                  <c:v>Chiarezza e completezza estio del servizio </c:v>
                </c:pt>
                <c:pt idx="1">
                  <c:v>Completezza delle informazioni sullo stato della pratica</c:v>
                </c:pt>
                <c:pt idx="2">
                  <c:v>Facilità reperimento esito  del servizio </c:v>
                </c:pt>
                <c:pt idx="3">
                  <c:v>Semplicità modalità stampa richiesta di modifica</c:v>
                </c:pt>
              </c:strCache>
            </c:strRef>
          </c:cat>
          <c:val>
            <c:numRef>
              <c:f>Foglio1!$H$4:$H$8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07870720"/>
        <c:axId val="106067008"/>
      </c:barChart>
      <c:catAx>
        <c:axId val="1078707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106067008"/>
        <c:crosses val="autoZero"/>
        <c:auto val="1"/>
        <c:lblAlgn val="ctr"/>
        <c:lblOffset val="100"/>
        <c:noMultiLvlLbl val="0"/>
      </c:catAx>
      <c:valAx>
        <c:axId val="10606700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07870720"/>
        <c:crosses val="autoZero"/>
        <c:crossBetween val="between"/>
        <c:majorUnit val="0.2"/>
        <c:minorUnit val="0.1"/>
      </c:valAx>
    </c:plotArea>
    <c:legend>
      <c:legendPos val="t"/>
      <c:legendEntry>
        <c:idx val="6"/>
        <c:delete val="1"/>
      </c:legendEntry>
      <c:layout>
        <c:manualLayout>
          <c:xMode val="edge"/>
          <c:yMode val="edge"/>
          <c:x val="6.0642308338605608E-2"/>
          <c:y val="0"/>
          <c:w val="0.71894296635348243"/>
          <c:h val="0.18440775965439643"/>
        </c:manualLayout>
      </c:layout>
      <c:overlay val="0"/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222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6965" y="11105"/>
            <a:ext cx="2907168" cy="4552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70" tIns="0" rIns="19070" bIns="0" numCol="1" anchor="t" anchorCtr="0" compatLnSpc="1">
            <a:prstTxWarp prst="textNoShape">
              <a:avLst/>
            </a:prstTxWarp>
          </a:bodyPr>
          <a:lstStyle>
            <a:lvl1pPr defTabSz="768656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020" y="11105"/>
            <a:ext cx="2907169" cy="4552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70" tIns="0" rIns="19070" bIns="0" numCol="1" anchor="t" anchorCtr="0" compatLnSpc="1">
            <a:prstTxWarp prst="textNoShape">
              <a:avLst/>
            </a:prstTxWarp>
          </a:bodyPr>
          <a:lstStyle>
            <a:lvl1pPr algn="r" defTabSz="768656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81050"/>
            <a:ext cx="5257800" cy="3641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9137" y="4734903"/>
            <a:ext cx="5049876" cy="44160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73" tIns="47676" rIns="92173" bIns="47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6965" y="9457113"/>
            <a:ext cx="2907168" cy="455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70" tIns="0" rIns="19070" bIns="0" numCol="1" anchor="b" anchorCtr="0" compatLnSpc="1">
            <a:prstTxWarp prst="textNoShape">
              <a:avLst/>
            </a:prstTxWarp>
          </a:bodyPr>
          <a:lstStyle>
            <a:lvl1pPr defTabSz="768656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020" y="9457113"/>
            <a:ext cx="2907169" cy="455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70" tIns="0" rIns="19070" bIns="0" numCol="1" anchor="b" anchorCtr="0" compatLnSpc="1">
            <a:prstTxWarp prst="textNoShape">
              <a:avLst/>
            </a:prstTxWarp>
          </a:bodyPr>
          <a:lstStyle>
            <a:lvl1pPr algn="r" defTabSz="768656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2D7F49CC-3722-463E-98F1-5D6A27E6C4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88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7575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79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51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3668"/>
            <a:fld id="{3E858DBB-5B3C-4CDC-A91A-1838151B1CFF}" type="slidenum">
              <a:rPr lang="it-IT" smtClean="0"/>
              <a:pPr defTabSz="913668"/>
              <a:t>1</a:t>
            </a:fld>
            <a:endParaRPr lang="it-IT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10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683767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11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1535500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12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754018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13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1622844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14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753740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15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404300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16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113460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17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804686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18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4076373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19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342252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5175" y="781050"/>
            <a:ext cx="5257800" cy="36417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it-IT" smtClean="0"/>
          </a:p>
        </p:txBody>
      </p:sp>
    </p:spTree>
    <p:extLst>
      <p:ext uri="{BB962C8B-B14F-4D97-AF65-F5344CB8AC3E}">
        <p14:creationId xmlns:p14="http://schemas.microsoft.com/office/powerpoint/2010/main" val="2725110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20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15933935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3668"/>
            <a:fld id="{3E858DBB-5B3C-4CDC-A91A-1838151B1CFF}" type="slidenum">
              <a:rPr lang="it-IT" smtClean="0"/>
              <a:pPr defTabSz="913668"/>
              <a:t>22</a:t>
            </a:fld>
            <a:endParaRPr lang="it-IT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23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683767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24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6837678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25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6837678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26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6470759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27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733018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28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132765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29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10385803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30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36298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5175" y="781050"/>
            <a:ext cx="5257800" cy="36417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862846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31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603881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5175" y="781050"/>
            <a:ext cx="5257800" cy="36417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2000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5175" y="781050"/>
            <a:ext cx="5257800" cy="36417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075603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5175" y="781050"/>
            <a:ext cx="5257800" cy="36417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32430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5175" y="781050"/>
            <a:ext cx="5257800" cy="36417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835713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3668"/>
            <a:fld id="{3E858DBB-5B3C-4CDC-A91A-1838151B1CFF}" type="slidenum">
              <a:rPr lang="it-IT" smtClean="0"/>
              <a:pPr defTabSz="913668"/>
              <a:t>8</a:t>
            </a:fld>
            <a:endParaRPr lang="it-IT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766150"/>
            <a:fld id="{7DC27BD6-FE61-4114-A482-BE95DE105AAB}" type="slidenum">
              <a:rPr lang="it-IT" altLang="it-IT" smtClean="0"/>
              <a:pPr defTabSz="766150"/>
              <a:t>9</a:t>
            </a:fld>
            <a:endParaRPr lang="it-IT" alt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2563" y="573088"/>
            <a:ext cx="3835400" cy="2655887"/>
          </a:xfrm>
          <a:ln/>
        </p:spPr>
      </p:sp>
      <p:sp>
        <p:nvSpPr>
          <p:cNvPr id="30724" name="Segnaposto note 5"/>
          <p:cNvSpPr>
            <a:spLocks noGrp="1"/>
          </p:cNvSpPr>
          <p:nvPr>
            <p:ph type="body" sz="quarter" idx="10"/>
          </p:nvPr>
        </p:nvSpPr>
        <p:spPr>
          <a:xfrm>
            <a:off x="875482" y="3450054"/>
            <a:ext cx="5324257" cy="5558155"/>
          </a:xfrm>
          <a:noFill/>
        </p:spPr>
        <p:txBody>
          <a:bodyPr/>
          <a:lstStyle/>
          <a:p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319404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A3565-B887-40A8-BE55-32330C7ECA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75F12-3C48-426B-9765-0021D087D5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8F76D-4DED-44DE-8139-2203F555F5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C2CD-CCAC-4B76-9C3C-3D4F4C39C7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C622A-3D10-44D5-A9D4-6B43EA7C3B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BCCC3-08F6-4BA6-9685-390501F609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DA584-DD4C-4B47-B6BF-FB2CB03220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E2FA4-2401-46BA-97F7-6C1BFAABC5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D7A4B-934B-4E08-A813-1675B2580E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CFA68-E327-4B5C-A5D6-1EF9D6FDB0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6DEB-E617-4010-93FD-F8A54BA23F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1950" y="6165850"/>
            <a:ext cx="15605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350838" y="6308725"/>
            <a:ext cx="3898900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5654675" y="6597650"/>
            <a:ext cx="3898900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19613" y="6599238"/>
            <a:ext cx="865187" cy="358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73C62"/>
                </a:solidFill>
                <a:latin typeface="+mn-lt"/>
              </a:defRPr>
            </a:lvl1pPr>
          </a:lstStyle>
          <a:p>
            <a:pPr>
              <a:defRPr/>
            </a:pPr>
            <a:fld id="{431EC8CE-49EA-4803-9B99-EEA054EBC8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33375"/>
            <a:ext cx="9906000" cy="620713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Rettangolo 9"/>
          <p:cNvSpPr/>
          <p:nvPr userDrawn="1"/>
        </p:nvSpPr>
        <p:spPr bwMode="auto">
          <a:xfrm>
            <a:off x="5991592" y="6260825"/>
            <a:ext cx="1872208" cy="2340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 collaborazione con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64" y="6214748"/>
            <a:ext cx="351421" cy="34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344" y="6165304"/>
            <a:ext cx="896813" cy="40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43" r:id="rId6"/>
    <p:sldLayoutId id="2147484644" r:id="rId7"/>
    <p:sldLayoutId id="2147484645" r:id="rId8"/>
    <p:sldLayoutId id="2147484646" r:id="rId9"/>
    <p:sldLayoutId id="2147484647" r:id="rId10"/>
    <p:sldLayoutId id="21474846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73C62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73C62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3C62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73C6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2203500"/>
            <a:ext cx="9906000" cy="2233612"/>
          </a:xfrm>
          <a:effectLst/>
        </p:spPr>
        <p:txBody>
          <a:bodyPr/>
          <a:lstStyle/>
          <a:p>
            <a:r>
              <a:rPr lang="it-IT" sz="3600" b="1" dirty="0" err="1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Customer</a:t>
            </a:r>
            <a:r>
              <a:rPr lang="it-IT" sz="3600" b="1" dirty="0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600" b="1" dirty="0" err="1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Satisfaction</a:t>
            </a:r>
            <a:r>
              <a:rPr lang="it-IT" sz="3600" b="1" dirty="0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2015</a:t>
            </a:r>
            <a:br>
              <a:rPr lang="it-IT" sz="3600" b="1" dirty="0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2400" b="1" dirty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Sintesi dei </a:t>
            </a:r>
            <a:r>
              <a:rPr lang="it-IT" sz="2400" b="1" dirty="0" smtClean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risultati</a:t>
            </a:r>
          </a:p>
          <a:p>
            <a:endParaRPr lang="it-IT" sz="2400" b="1" dirty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  <a:p>
            <a:r>
              <a:rPr lang="it-IT" sz="2400" dirty="0" smtClean="0">
                <a:solidFill>
                  <a:srgbClr val="E3600F"/>
                </a:solidFill>
              </a:rPr>
              <a:t>Report </a:t>
            </a:r>
            <a:r>
              <a:rPr lang="it-IT" sz="2400" dirty="0">
                <a:solidFill>
                  <a:srgbClr val="E3600F"/>
                </a:solidFill>
              </a:rPr>
              <a:t>conclusivo per la fase di ricerca </a:t>
            </a:r>
            <a:r>
              <a:rPr lang="it-IT" sz="2400" dirty="0" smtClean="0">
                <a:solidFill>
                  <a:srgbClr val="E3600F"/>
                </a:solidFill>
              </a:rPr>
              <a:t>quantitativa relativa al servizio </a:t>
            </a:r>
            <a:r>
              <a:rPr lang="it-IT" sz="2400" b="1" dirty="0" err="1" smtClean="0">
                <a:solidFill>
                  <a:srgbClr val="E3600F"/>
                </a:solidFill>
              </a:rPr>
              <a:t>Civis</a:t>
            </a:r>
            <a:r>
              <a:rPr lang="it-IT" sz="2400" b="1" dirty="0" smtClean="0">
                <a:solidFill>
                  <a:srgbClr val="E3600F"/>
                </a:solidFill>
              </a:rPr>
              <a:t> </a:t>
            </a:r>
            <a:r>
              <a:rPr lang="it-IT" sz="2400" b="1" dirty="0">
                <a:solidFill>
                  <a:srgbClr val="E3600F"/>
                </a:solidFill>
              </a:rPr>
              <a:t>F24</a:t>
            </a:r>
          </a:p>
          <a:p>
            <a:endParaRPr lang="it-IT" sz="2400" i="1" dirty="0">
              <a:solidFill>
                <a:srgbClr val="E3600F"/>
              </a:solidFill>
            </a:endParaRPr>
          </a:p>
          <a:p>
            <a:endParaRPr lang="it-IT" sz="3600" b="1" dirty="0">
              <a:solidFill>
                <a:srgbClr val="E3600F"/>
              </a:solidFill>
            </a:endParaRPr>
          </a:p>
          <a:p>
            <a:r>
              <a:rPr lang="it-IT" sz="3600" i="1" dirty="0">
                <a:solidFill>
                  <a:srgbClr val="0B2F5B"/>
                </a:solidFill>
                <a:latin typeface="Arial" charset="0"/>
              </a:rPr>
              <a:t/>
            </a:r>
            <a:br>
              <a:rPr lang="it-IT" sz="3600" i="1" dirty="0">
                <a:solidFill>
                  <a:srgbClr val="0B2F5B"/>
                </a:solidFill>
                <a:latin typeface="Arial" charset="0"/>
              </a:rPr>
            </a:br>
            <a:endParaRPr lang="it-IT" sz="3600" dirty="0"/>
          </a:p>
          <a:p>
            <a:pPr>
              <a:defRPr/>
            </a:pPr>
            <a:endParaRPr lang="it-IT" sz="2400" b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it-IT" sz="2400" i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437" name="Rectangle 1029"/>
          <p:cNvSpPr>
            <a:spLocks noChangeArrowheads="1"/>
          </p:cNvSpPr>
          <p:nvPr/>
        </p:nvSpPr>
        <p:spPr bwMode="auto">
          <a:xfrm>
            <a:off x="228600" y="16764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5" tIns="43638" rIns="87275" bIns="43638"/>
          <a:lstStyle/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r>
              <a:rPr lang="it-IT" sz="14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endParaRPr lang="it-IT" sz="14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0" name="AutoShape 1033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1" name="AutoShape 1035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2" name="AutoShape 1038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387975" y="5373216"/>
            <a:ext cx="3885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0B2F5B"/>
                </a:solidFill>
                <a:latin typeface="+mn-lt"/>
              </a:rPr>
              <a:t>Roma, gennaio 2016</a:t>
            </a:r>
            <a:endParaRPr lang="it-IT" sz="1600" b="1" dirty="0">
              <a:solidFill>
                <a:srgbClr val="0B2F5B"/>
              </a:solidFill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789135"/>
              </p:ext>
            </p:extLst>
          </p:nvPr>
        </p:nvGraphicFramePr>
        <p:xfrm>
          <a:off x="640552" y="1988840"/>
          <a:ext cx="6440653" cy="403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4"/>
          <p:cNvSpPr>
            <a:spLocks noGrp="1"/>
          </p:cNvSpPr>
          <p:nvPr>
            <p:ph type="title"/>
          </p:nvPr>
        </p:nvSpPr>
        <p:spPr>
          <a:xfrm>
            <a:off x="350838" y="262386"/>
            <a:ext cx="8922642" cy="768114"/>
          </a:xfrm>
        </p:spPr>
        <p:txBody>
          <a:bodyPr/>
          <a:lstStyle/>
          <a:p>
            <a:pPr eaLnBrk="1" hangingPunct="1"/>
            <a:r>
              <a:rPr lang="en-US" altLang="it-IT" sz="2400" dirty="0" err="1" smtClean="0"/>
              <a:t>Conoscenza</a:t>
            </a:r>
            <a:r>
              <a:rPr lang="en-US" altLang="it-IT" sz="2400" dirty="0" smtClean="0"/>
              <a:t> del </a:t>
            </a:r>
            <a:r>
              <a:rPr lang="en-US" altLang="it-IT" sz="2400" dirty="0" err="1" smtClean="0"/>
              <a:t>servizio</a:t>
            </a:r>
            <a:r>
              <a:rPr lang="en-US" altLang="it-IT" sz="2400" dirty="0" smtClean="0"/>
              <a:t> </a:t>
            </a:r>
            <a:r>
              <a:rPr lang="en-US" altLang="it-IT" sz="2400" dirty="0"/>
              <a:t>e </a:t>
            </a:r>
            <a:r>
              <a:rPr lang="en-US" altLang="it-IT" sz="2400" dirty="0" err="1" smtClean="0"/>
              <a:t>dati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sull’utilizzo</a:t>
            </a:r>
            <a:r>
              <a:rPr lang="en-US" altLang="it-IT" sz="2400" dirty="0" smtClean="0"/>
              <a:t> </a:t>
            </a:r>
            <a:r>
              <a:rPr lang="en-US" altLang="it-IT" sz="2400" dirty="0"/>
              <a:t>di CIVIS F24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164133"/>
              </p:ext>
            </p:extLst>
          </p:nvPr>
        </p:nvGraphicFramePr>
        <p:xfrm>
          <a:off x="282543" y="2373209"/>
          <a:ext cx="3032275" cy="3455922"/>
        </p:xfrm>
        <a:graphic>
          <a:graphicData uri="http://schemas.openxmlformats.org/drawingml/2006/table">
            <a:tbl>
              <a:tblPr/>
              <a:tblGrid>
                <a:gridCol w="3032275"/>
              </a:tblGrid>
              <a:tr h="424372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sito Agenzia delle Entrate</a:t>
                      </a:r>
                    </a:p>
                  </a:txBody>
                  <a:tcPr marL="7741" marR="87777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9458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riviste di settore</a:t>
                      </a:r>
                    </a:p>
                  </a:txBody>
                  <a:tcPr marL="7741" marR="87777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98245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informativa dell'ordine/associazione</a:t>
                      </a:r>
                    </a:p>
                  </a:txBody>
                  <a:tcPr marL="7741" marR="87777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6558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passaparola tra colleghi/conoscenti</a:t>
                      </a:r>
                    </a:p>
                  </a:txBody>
                  <a:tcPr marL="7741" marR="87777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8392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accordi quadro/protocolli d'intesa</a:t>
                      </a:r>
                    </a:p>
                  </a:txBody>
                  <a:tcPr marL="7741" marR="87777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95595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partecipazione a convegni/incontri</a:t>
                      </a:r>
                    </a:p>
                  </a:txBody>
                  <a:tcPr marL="7741" marR="87777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24372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</a:t>
                      </a:r>
                      <a:r>
                        <a:rPr lang="it-IT" sz="900" b="0" i="0" u="none" strike="noStrike" kern="1200" baseline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partecipato alla sperimentazione</a:t>
                      </a:r>
                      <a:endParaRPr lang="it-IT" sz="900" b="0" i="0" u="none" strike="noStrike" kern="1200" dirty="0" smtClean="0">
                        <a:solidFill>
                          <a:schemeClr val="accent4">
                            <a:lumMod val="50000"/>
                            <a:lumOff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741" marR="87777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24372"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Altro</a:t>
                      </a:r>
                      <a:endParaRPr lang="it-IT" sz="900" b="0" i="0" u="none" strike="noStrike" dirty="0">
                        <a:solidFill>
                          <a:schemeClr val="accent4">
                            <a:lumMod val="50000"/>
                            <a:lumOff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741" marR="87777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25537"/>
              </p:ext>
            </p:extLst>
          </p:nvPr>
        </p:nvGraphicFramePr>
        <p:xfrm>
          <a:off x="5601072" y="1239016"/>
          <a:ext cx="4248472" cy="479888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384376"/>
                <a:gridCol w="864096"/>
              </a:tblGrid>
              <a:tr h="538343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lang="it-IT" sz="1400" b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campione</a:t>
                      </a:r>
                      <a:endParaRPr lang="it-IT" sz="1400" b="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259" marR="29259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8435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Presentazione richiesta di modifica di un F24</a:t>
                      </a:r>
                      <a:endParaRPr lang="it-IT" sz="1200" b="1" i="0" u="none" strike="noStrike" kern="1200" dirty="0">
                        <a:solidFill>
                          <a:schemeClr val="bg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4318" marR="74318" marT="45721" marB="45721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% </a:t>
                      </a:r>
                    </a:p>
                  </a:txBody>
                  <a:tcPr marL="74318" marR="74318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9821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solo CIVIS F24</a:t>
                      </a:r>
                      <a:endParaRPr lang="it-IT" sz="1200" b="0" i="0" u="none" strike="noStrike" kern="1200" dirty="0">
                        <a:solidFill>
                          <a:schemeClr val="bg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73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2103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prevalentemente</a:t>
                      </a:r>
                      <a:r>
                        <a:rPr lang="it-IT" sz="1200" b="0" i="0" u="none" strike="noStrike" baseline="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 CIVIS 24 e qualche volta altri canali </a:t>
                      </a:r>
                      <a:endParaRPr lang="it-IT" sz="1200" b="0" i="0" u="none" strike="noStrike" kern="1200" dirty="0">
                        <a:solidFill>
                          <a:schemeClr val="bg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607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prevalentemente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altri canali e qualche volta CIVIS 24</a:t>
                      </a:r>
                      <a:endParaRPr lang="it-IT" sz="1200" b="0" i="0" u="none" strike="noStrike" kern="1200" dirty="0" smtClean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12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b="1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Richieste di modifica con CIVIS F24</a:t>
                      </a:r>
                      <a:endParaRPr lang="it-IT" sz="1200" b="1" i="0" u="none" strike="noStrike" kern="1200" dirty="0">
                        <a:solidFill>
                          <a:schemeClr val="bg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4318" marR="74318" marT="45721" marB="45721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kern="1200" dirty="0" smtClean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000" b="1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6330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una </a:t>
                      </a:r>
                      <a:endParaRPr lang="it-IT" sz="1200" b="0" i="0" u="none" strike="noStrike" dirty="0">
                        <a:solidFill>
                          <a:schemeClr val="bg2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36</a:t>
                      </a:r>
                      <a:endParaRPr lang="it-IT" sz="1000" b="0" i="0" u="none" strike="noStrike" kern="1200" dirty="0"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9754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da 2 a 5 </a:t>
                      </a:r>
                      <a:endParaRPr lang="it-IT" sz="1200" b="0" i="0" u="none" strike="noStrike" dirty="0">
                        <a:solidFill>
                          <a:schemeClr val="bg2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54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7572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da 6 a 10</a:t>
                      </a:r>
                      <a:endParaRPr lang="it-IT" sz="1200" b="0" i="0" u="none" strike="noStrike" dirty="0">
                        <a:solidFill>
                          <a:schemeClr val="bg2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1613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da 10 a 20</a:t>
                      </a: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7572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più di 20</a:t>
                      </a: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0489" y="1221437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314818" y="4989000"/>
            <a:ext cx="546061" cy="323769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/>
          <a:p>
            <a:r>
              <a:rPr lang="it-IT" sz="1400" dirty="0"/>
              <a:t> (.)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88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69058" y="260648"/>
            <a:ext cx="9436470" cy="648072"/>
          </a:xfrm>
          <a:noFill/>
        </p:spPr>
        <p:txBody>
          <a:bodyPr/>
          <a:lstStyle/>
          <a:p>
            <a:r>
              <a:rPr lang="en-US" sz="2800" dirty="0" err="1"/>
              <a:t>Soddisfazione</a:t>
            </a:r>
            <a:r>
              <a:rPr lang="en-US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/>
              <a:t>complessiva</a:t>
            </a:r>
            <a:endParaRPr lang="en-US" sz="28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94471" y="1158994"/>
            <a:ext cx="7491144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complesso quanto sei soddisfatto del servizio </a:t>
            </a:r>
            <a:r>
              <a:rPr lang="it-IT" sz="1200" b="1" i="1" kern="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Civis</a:t>
            </a: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F24?</a:t>
            </a:r>
          </a:p>
        </p:txBody>
      </p:sp>
      <p:graphicFrame>
        <p:nvGraphicFramePr>
          <p:cNvPr id="51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976616"/>
              </p:ext>
            </p:extLst>
          </p:nvPr>
        </p:nvGraphicFramePr>
        <p:xfrm>
          <a:off x="2144688" y="2342096"/>
          <a:ext cx="4044016" cy="287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4284397" y="5059702"/>
            <a:ext cx="2242359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3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91</a:t>
            </a:r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878" y="2861321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756" y="3585056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301" y="4292829"/>
            <a:ext cx="271528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2"/>
          <p:cNvSpPr txBox="1">
            <a:spLocks noChangeArrowheads="1"/>
          </p:cNvSpPr>
          <p:nvPr/>
        </p:nvSpPr>
        <p:spPr bwMode="auto">
          <a:xfrm>
            <a:off x="6786705" y="2800272"/>
            <a:ext cx="398543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</a:t>
            </a:r>
          </a:p>
        </p:txBody>
      </p:sp>
      <p:sp>
        <p:nvSpPr>
          <p:cNvPr id="57" name="Parentesi graffa chiusa 56"/>
          <p:cNvSpPr/>
          <p:nvPr/>
        </p:nvSpPr>
        <p:spPr bwMode="auto">
          <a:xfrm>
            <a:off x="6279148" y="2800272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58" name="Parentesi graffa chiusa 57"/>
          <p:cNvSpPr/>
          <p:nvPr/>
        </p:nvSpPr>
        <p:spPr bwMode="auto">
          <a:xfrm>
            <a:off x="6279148" y="3551842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6786705" y="3495495"/>
            <a:ext cx="398543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0" name="Parentesi graffa chiusa 59"/>
          <p:cNvSpPr/>
          <p:nvPr/>
        </p:nvSpPr>
        <p:spPr bwMode="auto">
          <a:xfrm>
            <a:off x="6279148" y="4319690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 bwMode="auto">
          <a:xfrm>
            <a:off x="6786705" y="4241122"/>
            <a:ext cx="398543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94472" y="1605361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sp>
        <p:nvSpPr>
          <p:cNvPr id="22" name="Rettangolo 21"/>
          <p:cNvSpPr/>
          <p:nvPr/>
        </p:nvSpPr>
        <p:spPr bwMode="auto">
          <a:xfrm>
            <a:off x="272481" y="2126072"/>
            <a:ext cx="1638688" cy="255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1200" dirty="0">
                <a:solidFill>
                  <a:srgbClr val="002060"/>
                </a:solidFill>
              </a:rPr>
              <a:t>Non indica = 0%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5520969" y="2126072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71979"/>
              </p:ext>
            </p:extLst>
          </p:nvPr>
        </p:nvGraphicFramePr>
        <p:xfrm>
          <a:off x="7329265" y="1893303"/>
          <a:ext cx="2016222" cy="362302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06230"/>
                <a:gridCol w="815009"/>
                <a:gridCol w="994983"/>
              </a:tblGrid>
              <a:tr h="719778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43911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b="1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4406939" y="4115574"/>
            <a:ext cx="546061" cy="323769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/>
          <a:p>
            <a:r>
              <a:rPr lang="it-IT" sz="1400" dirty="0"/>
              <a:t> (.)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14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276091"/>
              </p:ext>
            </p:extLst>
          </p:nvPr>
        </p:nvGraphicFramePr>
        <p:xfrm>
          <a:off x="2696329" y="2343330"/>
          <a:ext cx="3900000" cy="287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72480" y="332656"/>
            <a:ext cx="8856984" cy="648072"/>
          </a:xfrm>
          <a:noFill/>
        </p:spPr>
        <p:txBody>
          <a:bodyPr/>
          <a:lstStyle/>
          <a:p>
            <a:r>
              <a:rPr lang="en-US" sz="2800" dirty="0" err="1"/>
              <a:t>Rispondenza</a:t>
            </a:r>
            <a:r>
              <a:rPr lang="en-US" sz="2800" dirty="0"/>
              <a:t> </a:t>
            </a:r>
            <a:r>
              <a:rPr lang="en-US" sz="2800" dirty="0" err="1"/>
              <a:t>alle</a:t>
            </a:r>
            <a:r>
              <a:rPr lang="en-US" sz="2800" dirty="0"/>
              <a:t> </a:t>
            </a:r>
            <a:r>
              <a:rPr lang="en-US" sz="2800" dirty="0" err="1"/>
              <a:t>esigenze</a:t>
            </a:r>
            <a:endParaRPr lang="en-US" sz="28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94471" y="1185343"/>
            <a:ext cx="7491144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il servizio CIVIS F24 ha risposto alle </a:t>
            </a:r>
            <a:r>
              <a:rPr lang="it-IT" sz="1200" b="1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 </a:t>
            </a: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esigenze?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778413" y="2772265"/>
            <a:ext cx="478843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778413" y="3609247"/>
            <a:ext cx="478843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805972" y="4257998"/>
            <a:ext cx="451284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496342" y="2117577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878" y="2861321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878" y="3620962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301" y="4301480"/>
            <a:ext cx="271528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Parentesi graffa chiusa 37"/>
          <p:cNvSpPr/>
          <p:nvPr/>
        </p:nvSpPr>
        <p:spPr bwMode="auto">
          <a:xfrm>
            <a:off x="6279148" y="2800272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39" name="Parentesi graffa chiusa 38"/>
          <p:cNvSpPr/>
          <p:nvPr/>
        </p:nvSpPr>
        <p:spPr bwMode="auto">
          <a:xfrm>
            <a:off x="6279148" y="3564534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40" name="Parentesi graffa chiusa 39"/>
          <p:cNvSpPr/>
          <p:nvPr/>
        </p:nvSpPr>
        <p:spPr bwMode="auto">
          <a:xfrm>
            <a:off x="6279148" y="4292830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03645" y="1605361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sp>
        <p:nvSpPr>
          <p:cNvPr id="29" name="Rettangolo 28"/>
          <p:cNvSpPr/>
          <p:nvPr/>
        </p:nvSpPr>
        <p:spPr bwMode="auto">
          <a:xfrm>
            <a:off x="272481" y="2126072"/>
            <a:ext cx="1638688" cy="255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1200" dirty="0"/>
              <a:t>Non indica = 1%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179903" y="4964697"/>
            <a:ext cx="2242359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3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90</a:t>
            </a:r>
          </a:p>
        </p:txBody>
      </p:sp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149553"/>
              </p:ext>
            </p:extLst>
          </p:nvPr>
        </p:nvGraphicFramePr>
        <p:xfrm>
          <a:off x="7337320" y="1893303"/>
          <a:ext cx="2008168" cy="359888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48168"/>
                <a:gridCol w="780000"/>
                <a:gridCol w="780000"/>
              </a:tblGrid>
              <a:tr h="703596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382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382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382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3823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91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94470" y="332656"/>
            <a:ext cx="9439049" cy="648072"/>
          </a:xfrm>
          <a:noFill/>
        </p:spPr>
        <p:txBody>
          <a:bodyPr/>
          <a:lstStyle/>
          <a:p>
            <a:r>
              <a:rPr lang="en-US" sz="2800" dirty="0" err="1"/>
              <a:t>Soddisfazione</a:t>
            </a:r>
            <a:r>
              <a:rPr lang="en-US" sz="2800" dirty="0"/>
              <a:t> </a:t>
            </a:r>
            <a:r>
              <a:rPr lang="en-US" sz="2800" dirty="0" err="1"/>
              <a:t>rispetto</a:t>
            </a:r>
            <a:r>
              <a:rPr lang="en-US" sz="2800" dirty="0"/>
              <a:t> </a:t>
            </a:r>
            <a:r>
              <a:rPr lang="en-US" sz="2800" dirty="0" err="1"/>
              <a:t>ai</a:t>
            </a:r>
            <a:r>
              <a:rPr lang="en-US" sz="2800" dirty="0"/>
              <a:t> </a:t>
            </a:r>
            <a:r>
              <a:rPr lang="en-US" sz="2800" dirty="0" err="1"/>
              <a:t>servizi</a:t>
            </a:r>
            <a:r>
              <a:rPr lang="en-US" sz="2800" dirty="0"/>
              <a:t> di </a:t>
            </a:r>
            <a:r>
              <a:rPr lang="en-US" sz="2800" dirty="0" err="1"/>
              <a:t>altre</a:t>
            </a:r>
            <a:r>
              <a:rPr lang="en-US" sz="2800" dirty="0"/>
              <a:t> PA</a:t>
            </a:r>
          </a:p>
        </p:txBody>
      </p:sp>
      <p:graphicFrame>
        <p:nvGraphicFramePr>
          <p:cNvPr id="7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681781"/>
              </p:ext>
            </p:extLst>
          </p:nvPr>
        </p:nvGraphicFramePr>
        <p:xfrm>
          <a:off x="2730000" y="2035317"/>
          <a:ext cx="3861182" cy="307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92159" y="1185343"/>
            <a:ext cx="6399023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il  servizio  CIVIS F24 è in linea con i migliori servizi  telematici che hai utilizzato nell’ambito della Pubblica Amministrazione?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499" y="2924536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861" y="3644342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284" y="4448195"/>
            <a:ext cx="271528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747230" y="2863488"/>
            <a:ext cx="510026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</a:p>
        </p:txBody>
      </p:sp>
      <p:sp>
        <p:nvSpPr>
          <p:cNvPr id="16" name="Parentesi graffa chiusa 15"/>
          <p:cNvSpPr/>
          <p:nvPr/>
        </p:nvSpPr>
        <p:spPr bwMode="auto">
          <a:xfrm>
            <a:off x="6123130" y="2863489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19" name="Parentesi graffa chiusa 18"/>
          <p:cNvSpPr/>
          <p:nvPr/>
        </p:nvSpPr>
        <p:spPr bwMode="auto">
          <a:xfrm>
            <a:off x="6123130" y="3647823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747230" y="3608338"/>
            <a:ext cx="438018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1" name="Parentesi graffa chiusa 20"/>
          <p:cNvSpPr/>
          <p:nvPr/>
        </p:nvSpPr>
        <p:spPr bwMode="auto">
          <a:xfrm>
            <a:off x="6123130" y="4378629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747230" y="4291855"/>
            <a:ext cx="438018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192160" y="1735200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campione; esprime valutazione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5342419" y="2133123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3938887" y="5059704"/>
            <a:ext cx="2242359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3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89</a:t>
            </a:r>
          </a:p>
        </p:txBody>
      </p:sp>
      <p:sp>
        <p:nvSpPr>
          <p:cNvPr id="24" name="Rettangolo 23"/>
          <p:cNvSpPr/>
          <p:nvPr/>
        </p:nvSpPr>
        <p:spPr bwMode="auto">
          <a:xfrm>
            <a:off x="272481" y="2126072"/>
            <a:ext cx="1638688" cy="255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1200" dirty="0"/>
              <a:t>Non indica = 4%</a:t>
            </a: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67763"/>
              </p:ext>
            </p:extLst>
          </p:nvPr>
        </p:nvGraphicFramePr>
        <p:xfrm>
          <a:off x="7401272" y="1858009"/>
          <a:ext cx="2008502" cy="359889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60442"/>
                <a:gridCol w="774030"/>
                <a:gridCol w="774030"/>
              </a:tblGrid>
              <a:tr h="719778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77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247068" y="332656"/>
            <a:ext cx="7594364" cy="648072"/>
          </a:xfrm>
          <a:noFill/>
        </p:spPr>
        <p:txBody>
          <a:bodyPr/>
          <a:lstStyle/>
          <a:p>
            <a:r>
              <a:rPr lang="en-US" sz="2800" dirty="0" err="1"/>
              <a:t>Passaparola</a:t>
            </a:r>
            <a:endParaRPr lang="en-US" sz="28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7985" y="1124745"/>
            <a:ext cx="7491144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Consiglieresti l’utilizzo del servizio CIVIS F24?</a:t>
            </a:r>
          </a:p>
        </p:txBody>
      </p:sp>
      <p:graphicFrame>
        <p:nvGraphicFramePr>
          <p:cNvPr id="29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533645"/>
              </p:ext>
            </p:extLst>
          </p:nvPr>
        </p:nvGraphicFramePr>
        <p:xfrm>
          <a:off x="2494314" y="2694626"/>
          <a:ext cx="3900000" cy="2650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87" y="2755675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87" y="3522718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68" y="4267841"/>
            <a:ext cx="271528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64714" y="2694626"/>
            <a:ext cx="464550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</a:p>
        </p:txBody>
      </p:sp>
      <p:sp>
        <p:nvSpPr>
          <p:cNvPr id="34" name="Parentesi graffa chiusa 33"/>
          <p:cNvSpPr/>
          <p:nvPr/>
        </p:nvSpPr>
        <p:spPr bwMode="auto">
          <a:xfrm>
            <a:off x="6357156" y="2694626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35" name="Parentesi graffa chiusa 34"/>
          <p:cNvSpPr/>
          <p:nvPr/>
        </p:nvSpPr>
        <p:spPr bwMode="auto">
          <a:xfrm>
            <a:off x="6357156" y="3467470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6864714" y="3486713"/>
            <a:ext cx="464550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7" name="Parentesi graffa chiusa 36"/>
          <p:cNvSpPr/>
          <p:nvPr/>
        </p:nvSpPr>
        <p:spPr bwMode="auto">
          <a:xfrm>
            <a:off x="6357156" y="4235319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864714" y="4207484"/>
            <a:ext cx="436991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(.)</a:t>
            </a: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655079" y="2041700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20887" y="1582789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sp>
        <p:nvSpPr>
          <p:cNvPr id="22" name="Rettangolo 21"/>
          <p:cNvSpPr/>
          <p:nvPr/>
        </p:nvSpPr>
        <p:spPr bwMode="auto">
          <a:xfrm>
            <a:off x="272481" y="2041701"/>
            <a:ext cx="1638688" cy="255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1200" dirty="0"/>
              <a:t>Non indica = 1%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179903" y="4941040"/>
            <a:ext cx="2242359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3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95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328931" y="4319146"/>
            <a:ext cx="384965" cy="323769"/>
          </a:xfrm>
          <a:prstGeom prst="rect">
            <a:avLst/>
          </a:prstGeom>
          <a:noFill/>
        </p:spPr>
        <p:txBody>
          <a:bodyPr wrap="none" lIns="107277" tIns="53639" rIns="107277" bIns="53639" rtlCol="0">
            <a:spAutoFit/>
          </a:bodyPr>
          <a:lstStyle/>
          <a:p>
            <a:r>
              <a:rPr lang="it-IT" sz="1400" dirty="0"/>
              <a:t>(.)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698806"/>
              </p:ext>
            </p:extLst>
          </p:nvPr>
        </p:nvGraphicFramePr>
        <p:xfrm>
          <a:off x="7545266" y="1893303"/>
          <a:ext cx="2016246" cy="359889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63992"/>
                <a:gridCol w="780000"/>
                <a:gridCol w="772254"/>
              </a:tblGrid>
              <a:tr h="719778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9778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4328931" y="4047184"/>
            <a:ext cx="384965" cy="323769"/>
          </a:xfrm>
          <a:prstGeom prst="rect">
            <a:avLst/>
          </a:prstGeom>
          <a:noFill/>
        </p:spPr>
        <p:txBody>
          <a:bodyPr wrap="none" lIns="107277" tIns="53639" rIns="107277" bIns="53639" rtlCol="0">
            <a:spAutoFit/>
          </a:bodyPr>
          <a:lstStyle/>
          <a:p>
            <a:r>
              <a:rPr lang="it-IT" sz="1400" dirty="0"/>
              <a:t>(.)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95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338" y="1323333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 bwMode="auto">
          <a:xfrm>
            <a:off x="7645533" y="1628800"/>
            <a:ext cx="877465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dirty="0"/>
              <a:t>% </a:t>
            </a:r>
            <a:r>
              <a:rPr lang="it-IT" sz="900" dirty="0" smtClean="0"/>
              <a:t>Punti </a:t>
            </a:r>
            <a:r>
              <a:rPr lang="it-IT" sz="900" dirty="0"/>
              <a:t>5-6</a:t>
            </a:r>
          </a:p>
        </p:txBody>
      </p:sp>
      <p:sp>
        <p:nvSpPr>
          <p:cNvPr id="16" name="Rettangolo 15"/>
          <p:cNvSpPr/>
          <p:nvPr/>
        </p:nvSpPr>
        <p:spPr bwMode="auto">
          <a:xfrm>
            <a:off x="8396015" y="1569287"/>
            <a:ext cx="877465" cy="3475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b="1" dirty="0"/>
              <a:t>Indice</a:t>
            </a:r>
          </a:p>
          <a:p>
            <a:pPr algn="ctr" defTabSz="804795"/>
            <a:r>
              <a:rPr lang="it-IT" sz="900" dirty="0"/>
              <a:t>soddisfazione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94796" y="1053110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863950"/>
              </p:ext>
            </p:extLst>
          </p:nvPr>
        </p:nvGraphicFramePr>
        <p:xfrm>
          <a:off x="1165700" y="1842466"/>
          <a:ext cx="3676919" cy="1641213"/>
        </p:xfrm>
        <a:graphic>
          <a:graphicData uri="http://schemas.openxmlformats.org/drawingml/2006/table">
            <a:tbl>
              <a:tblPr/>
              <a:tblGrid>
                <a:gridCol w="3676919"/>
              </a:tblGrid>
              <a:tr h="54707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none" strike="noStrike" dirty="0" smtClean="0">
                          <a:effectLst/>
                        </a:rPr>
                        <a:t>Semplicità operazioni da eseguire</a:t>
                      </a: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7071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u="none" strike="noStrike" dirty="0">
                          <a:effectLst/>
                        </a:rPr>
                        <a:t>Chiarezza informazioni da </a:t>
                      </a:r>
                      <a:r>
                        <a:rPr lang="it-IT" sz="1100" u="none" strike="noStrike" dirty="0" smtClean="0">
                          <a:effectLst/>
                        </a:rPr>
                        <a:t>inserire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707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none" strike="noStrike" dirty="0" smtClean="0">
                          <a:effectLst/>
                        </a:rPr>
                        <a:t>Chiarezza messaggi della procedura</a:t>
                      </a: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 bwMode="auto">
          <a:xfrm>
            <a:off x="5577070" y="1186985"/>
            <a:ext cx="877465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dirty="0"/>
              <a:t>%</a:t>
            </a: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293296"/>
              </p:ext>
            </p:extLst>
          </p:nvPr>
        </p:nvGraphicFramePr>
        <p:xfrm>
          <a:off x="7806535" y="1891705"/>
          <a:ext cx="589480" cy="1610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480"/>
              </a:tblGrid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52971"/>
              </p:ext>
            </p:extLst>
          </p:nvPr>
        </p:nvGraphicFramePr>
        <p:xfrm>
          <a:off x="8458038" y="1838842"/>
          <a:ext cx="589480" cy="1610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480"/>
              </a:tblGrid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72480" y="1509379"/>
            <a:ext cx="4446494" cy="385325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/>
          <a:p>
            <a:r>
              <a:rPr lang="it-IT" b="1" dirty="0" smtClean="0">
                <a:solidFill>
                  <a:srgbClr val="003399"/>
                </a:solidFill>
              </a:rPr>
              <a:t>Ricerca del modello da modificare</a:t>
            </a:r>
            <a:endParaRPr lang="it-IT" b="1" dirty="0">
              <a:solidFill>
                <a:srgbClr val="003399"/>
              </a:solidFill>
            </a:endParaRPr>
          </a:p>
        </p:txBody>
      </p:sp>
      <p:graphicFrame>
        <p:nvGraphicFramePr>
          <p:cNvPr id="18" name="Grafico 17"/>
          <p:cNvGraphicFramePr/>
          <p:nvPr>
            <p:extLst>
              <p:ext uri="{D42A27DB-BD31-4B8C-83A1-F6EECF244321}">
                <p14:modId xmlns:p14="http://schemas.microsoft.com/office/powerpoint/2010/main" val="1184384141"/>
              </p:ext>
            </p:extLst>
          </p:nvPr>
        </p:nvGraphicFramePr>
        <p:xfrm>
          <a:off x="4723431" y="3832789"/>
          <a:ext cx="3100995" cy="2148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460722"/>
              </p:ext>
            </p:extLst>
          </p:nvPr>
        </p:nvGraphicFramePr>
        <p:xfrm>
          <a:off x="1130576" y="4128534"/>
          <a:ext cx="3676919" cy="1641213"/>
        </p:xfrm>
        <a:graphic>
          <a:graphicData uri="http://schemas.openxmlformats.org/drawingml/2006/table">
            <a:tbl>
              <a:tblPr/>
              <a:tblGrid>
                <a:gridCol w="3676919"/>
              </a:tblGrid>
              <a:tr h="54707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operazione Modifica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707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messaggi di aiuto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707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operazione Suddividi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968575"/>
              </p:ext>
            </p:extLst>
          </p:nvPr>
        </p:nvGraphicFramePr>
        <p:xfrm>
          <a:off x="7783540" y="4079766"/>
          <a:ext cx="589480" cy="1610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480"/>
              </a:tblGrid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6397"/>
              </p:ext>
            </p:extLst>
          </p:nvPr>
        </p:nvGraphicFramePr>
        <p:xfrm>
          <a:off x="8422914" y="4079766"/>
          <a:ext cx="589480" cy="1610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480"/>
              </a:tblGrid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</a:tbl>
          </a:graphicData>
        </a:graphic>
      </p:graphicFrame>
      <p:sp>
        <p:nvSpPr>
          <p:cNvPr id="25" name="CasellaDiTesto 24"/>
          <p:cNvSpPr txBox="1"/>
          <p:nvPr/>
        </p:nvSpPr>
        <p:spPr>
          <a:xfrm>
            <a:off x="272480" y="3722764"/>
            <a:ext cx="4446494" cy="385325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/>
          <a:p>
            <a:r>
              <a:rPr lang="it-IT" b="1" dirty="0" smtClean="0">
                <a:solidFill>
                  <a:schemeClr val="accent6"/>
                </a:solidFill>
              </a:rPr>
              <a:t>Operazioni Modifica e Suddividi</a:t>
            </a:r>
            <a:endParaRPr lang="it-IT" b="1" dirty="0">
              <a:solidFill>
                <a:schemeClr val="accent6"/>
              </a:solidFill>
            </a:endParaRPr>
          </a:p>
        </p:txBody>
      </p:sp>
      <p:sp>
        <p:nvSpPr>
          <p:cNvPr id="27" name="Rectangle 3"/>
          <p:cNvSpPr>
            <a:spLocks noGrp="1" noChangeArrowheads="1"/>
          </p:cNvSpPr>
          <p:nvPr>
            <p:ph type="title"/>
          </p:nvPr>
        </p:nvSpPr>
        <p:spPr>
          <a:xfrm>
            <a:off x="272480" y="332656"/>
            <a:ext cx="8457750" cy="648072"/>
          </a:xfrm>
          <a:noFill/>
        </p:spPr>
        <p:txBody>
          <a:bodyPr/>
          <a:lstStyle/>
          <a:p>
            <a:r>
              <a:rPr lang="en-US" sz="2800" dirty="0" err="1"/>
              <a:t>Valutazione</a:t>
            </a:r>
            <a:r>
              <a:rPr lang="en-US" sz="2800" dirty="0"/>
              <a:t> di </a:t>
            </a:r>
            <a:r>
              <a:rPr lang="en-US" sz="2800" dirty="0" err="1"/>
              <a:t>dettaglio</a:t>
            </a:r>
            <a:r>
              <a:rPr lang="en-US" sz="2800" dirty="0"/>
              <a:t> </a:t>
            </a:r>
            <a:r>
              <a:rPr lang="en-US" sz="2400" dirty="0"/>
              <a:t>(1 di 6)</a:t>
            </a:r>
          </a:p>
        </p:txBody>
      </p:sp>
      <p:graphicFrame>
        <p:nvGraphicFramePr>
          <p:cNvPr id="26" name="Grafico 25"/>
          <p:cNvGraphicFramePr/>
          <p:nvPr>
            <p:extLst>
              <p:ext uri="{D42A27DB-BD31-4B8C-83A1-F6EECF244321}">
                <p14:modId xmlns:p14="http://schemas.microsoft.com/office/powerpoint/2010/main" val="29385717"/>
              </p:ext>
            </p:extLst>
          </p:nvPr>
        </p:nvGraphicFramePr>
        <p:xfrm>
          <a:off x="4747327" y="1536770"/>
          <a:ext cx="3100995" cy="2148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Rettangolo 27"/>
          <p:cNvSpPr/>
          <p:nvPr/>
        </p:nvSpPr>
        <p:spPr bwMode="gray">
          <a:xfrm>
            <a:off x="7707154" y="1261628"/>
            <a:ext cx="1638333" cy="4508120"/>
          </a:xfrm>
          <a:prstGeom prst="rect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72480" y="6021288"/>
            <a:ext cx="9283031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chiediamo ora di valutare le diverse fasi del servizio CIVIS F24 utilizzando la scala di valori da 1 a 6 dove 1 indica PER NIENTE  SODDISFATTO e 6 indica TOTALMENTE SODDISFATTO </a:t>
            </a:r>
          </a:p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17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840" y="896291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94796" y="1053110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64122"/>
              </p:ext>
            </p:extLst>
          </p:nvPr>
        </p:nvGraphicFramePr>
        <p:xfrm>
          <a:off x="1165700" y="2093207"/>
          <a:ext cx="3676919" cy="1641213"/>
        </p:xfrm>
        <a:graphic>
          <a:graphicData uri="http://schemas.openxmlformats.org/drawingml/2006/table">
            <a:tbl>
              <a:tblPr/>
              <a:tblGrid>
                <a:gridCol w="3676919"/>
              </a:tblGrid>
              <a:tr h="54707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none" strike="noStrike" dirty="0" smtClean="0">
                          <a:effectLst/>
                        </a:rPr>
                        <a:t>Semplicità operazioni da eseguire</a:t>
                      </a: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7071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u="none" strike="noStrike" dirty="0">
                          <a:effectLst/>
                        </a:rPr>
                        <a:t>Chiarezza informazioni da </a:t>
                      </a:r>
                      <a:r>
                        <a:rPr lang="it-IT" sz="1100" u="none" strike="noStrike" dirty="0" smtClean="0">
                          <a:effectLst/>
                        </a:rPr>
                        <a:t>inserire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707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u="none" strike="noStrike" dirty="0" smtClean="0">
                          <a:effectLst/>
                        </a:rPr>
                        <a:t>Chiarezza messaggi della procedura</a:t>
                      </a: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72480" y="1760121"/>
            <a:ext cx="4446494" cy="600768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/>
          <a:p>
            <a:r>
              <a:rPr lang="it-IT" sz="1600" b="1" dirty="0" smtClean="0">
                <a:solidFill>
                  <a:srgbClr val="003399"/>
                </a:solidFill>
              </a:rPr>
              <a:t>Ricerca del modello F24 da modificare: </a:t>
            </a:r>
            <a:r>
              <a:rPr lang="it-IT" sz="1600" b="1" dirty="0">
                <a:solidFill>
                  <a:srgbClr val="003399"/>
                </a:solidFill>
              </a:rPr>
              <a:t>analisi per target</a:t>
            </a:r>
          </a:p>
        </p:txBody>
      </p:sp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141634"/>
              </p:ext>
            </p:extLst>
          </p:nvPr>
        </p:nvGraphicFramePr>
        <p:xfrm>
          <a:off x="1130576" y="4379275"/>
          <a:ext cx="3676919" cy="1641213"/>
        </p:xfrm>
        <a:graphic>
          <a:graphicData uri="http://schemas.openxmlformats.org/drawingml/2006/table">
            <a:tbl>
              <a:tblPr/>
              <a:tblGrid>
                <a:gridCol w="3676919"/>
              </a:tblGrid>
              <a:tr h="54707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operazione Modifica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707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messaggi di aiuto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7071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operazione Suddividi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" name="CasellaDiTesto 24"/>
          <p:cNvSpPr txBox="1"/>
          <p:nvPr/>
        </p:nvSpPr>
        <p:spPr>
          <a:xfrm>
            <a:off x="272480" y="3973505"/>
            <a:ext cx="4446494" cy="631546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/>
          <a:p>
            <a:r>
              <a:rPr lang="it-IT" b="1" dirty="0" smtClean="0">
                <a:solidFill>
                  <a:schemeClr val="accent6"/>
                </a:solidFill>
              </a:rPr>
              <a:t>Operazioni Modifica e Suddividi:</a:t>
            </a:r>
          </a:p>
          <a:p>
            <a:r>
              <a:rPr lang="it-IT" sz="1600" b="1" dirty="0">
                <a:solidFill>
                  <a:schemeClr val="accent6"/>
                </a:solidFill>
              </a:rPr>
              <a:t>analisi per target</a:t>
            </a:r>
          </a:p>
        </p:txBody>
      </p:sp>
      <p:sp>
        <p:nvSpPr>
          <p:cNvPr id="27" name="Rectangle 3"/>
          <p:cNvSpPr>
            <a:spLocks noGrp="1" noChangeArrowheads="1"/>
          </p:cNvSpPr>
          <p:nvPr>
            <p:ph type="title"/>
          </p:nvPr>
        </p:nvSpPr>
        <p:spPr>
          <a:xfrm>
            <a:off x="272480" y="332656"/>
            <a:ext cx="9361040" cy="648072"/>
          </a:xfrm>
          <a:noFill/>
        </p:spPr>
        <p:txBody>
          <a:bodyPr/>
          <a:lstStyle/>
          <a:p>
            <a:r>
              <a:rPr lang="en-US" sz="2600" dirty="0" err="1"/>
              <a:t>Valutazione</a:t>
            </a:r>
            <a:r>
              <a:rPr lang="en-US" sz="2600" dirty="0"/>
              <a:t> di </a:t>
            </a:r>
            <a:r>
              <a:rPr lang="en-US" sz="2600" dirty="0" err="1"/>
              <a:t>dettaglio</a:t>
            </a:r>
            <a:r>
              <a:rPr lang="en-US" sz="2600" dirty="0"/>
              <a:t> </a:t>
            </a:r>
            <a:r>
              <a:rPr lang="en-US" sz="1900" dirty="0"/>
              <a:t>(2 di 6)</a:t>
            </a:r>
          </a:p>
        </p:txBody>
      </p:sp>
      <p:graphicFrame>
        <p:nvGraphicFramePr>
          <p:cNvPr id="31" name="Tabel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342486"/>
              </p:ext>
            </p:extLst>
          </p:nvPr>
        </p:nvGraphicFramePr>
        <p:xfrm>
          <a:off x="4778981" y="3826558"/>
          <a:ext cx="2190243" cy="210386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27535"/>
                <a:gridCol w="585000"/>
                <a:gridCol w="647638"/>
                <a:gridCol w="630070"/>
              </a:tblGrid>
              <a:tr h="579610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259" marR="29259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84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84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8084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677281"/>
              </p:ext>
            </p:extLst>
          </p:nvPr>
        </p:nvGraphicFramePr>
        <p:xfrm>
          <a:off x="4784981" y="1511728"/>
          <a:ext cx="2184243" cy="207202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29689"/>
                <a:gridCol w="588846"/>
                <a:gridCol w="641639"/>
                <a:gridCol w="624069"/>
              </a:tblGrid>
              <a:tr h="570841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259" marR="29259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0396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0396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0396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72480" y="6021288"/>
            <a:ext cx="9283031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chiediamo ora di valutare le diverse fasi del servizio CIVIS F24 utilizzando la scala di valori da 1 a 6 dove 1 indica PER NIENTE  SODDISFATTO e 6 indica TOTALMENTE SODDISFATTO </a:t>
            </a:r>
          </a:p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 bwMode="auto">
          <a:xfrm>
            <a:off x="5311582" y="1220140"/>
            <a:ext cx="877465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dirty="0"/>
              <a:t>% </a:t>
            </a:r>
            <a:r>
              <a:rPr lang="it-IT" sz="900" dirty="0" smtClean="0"/>
              <a:t>Punti </a:t>
            </a:r>
            <a:r>
              <a:rPr lang="it-IT" sz="900" dirty="0"/>
              <a:t>5-6</a:t>
            </a:r>
          </a:p>
        </p:txBody>
      </p:sp>
    </p:spTree>
    <p:extLst>
      <p:ext uri="{BB962C8B-B14F-4D97-AF65-F5344CB8AC3E}">
        <p14:creationId xmlns:p14="http://schemas.microsoft.com/office/powerpoint/2010/main" val="268389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12" y="1351386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 bwMode="auto">
          <a:xfrm>
            <a:off x="7645533" y="1675003"/>
            <a:ext cx="877465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dirty="0"/>
              <a:t>% </a:t>
            </a:r>
            <a:r>
              <a:rPr lang="it-IT" sz="900" dirty="0" smtClean="0"/>
              <a:t>Punti5-6</a:t>
            </a:r>
            <a:endParaRPr lang="it-IT" sz="900" dirty="0"/>
          </a:p>
        </p:txBody>
      </p:sp>
      <p:sp>
        <p:nvSpPr>
          <p:cNvPr id="16" name="Rettangolo 15"/>
          <p:cNvSpPr/>
          <p:nvPr/>
        </p:nvSpPr>
        <p:spPr bwMode="auto">
          <a:xfrm>
            <a:off x="8288003" y="1544810"/>
            <a:ext cx="877465" cy="3167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800" b="1" dirty="0"/>
              <a:t>Indice</a:t>
            </a:r>
          </a:p>
          <a:p>
            <a:pPr algn="ctr" defTabSz="804795"/>
            <a:r>
              <a:rPr lang="it-IT" sz="800" dirty="0"/>
              <a:t>soddisfazione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933827"/>
              </p:ext>
            </p:extLst>
          </p:nvPr>
        </p:nvGraphicFramePr>
        <p:xfrm>
          <a:off x="1165700" y="1876323"/>
          <a:ext cx="3676919" cy="1507431"/>
        </p:xfrm>
        <a:graphic>
          <a:graphicData uri="http://schemas.openxmlformats.org/drawingml/2006/table">
            <a:tbl>
              <a:tblPr/>
              <a:tblGrid>
                <a:gridCol w="3676919"/>
              </a:tblGrid>
              <a:tr h="502477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Utilità avviso conclusione lavorazione (sms o mail)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02477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informazioni da inserire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02477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e completezza documento di riepilogo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 bwMode="auto">
          <a:xfrm>
            <a:off x="5499061" y="1295484"/>
            <a:ext cx="877465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dirty="0"/>
              <a:t>%</a:t>
            </a: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32836"/>
              </p:ext>
            </p:extLst>
          </p:nvPr>
        </p:nvGraphicFramePr>
        <p:xfrm>
          <a:off x="7815169" y="1890029"/>
          <a:ext cx="589480" cy="1610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480"/>
              </a:tblGrid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9756"/>
              </p:ext>
            </p:extLst>
          </p:nvPr>
        </p:nvGraphicFramePr>
        <p:xfrm>
          <a:off x="8454543" y="1861414"/>
          <a:ext cx="589480" cy="1610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480"/>
              </a:tblGrid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5369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72480" y="1424931"/>
            <a:ext cx="4446494" cy="385325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/>
          <a:p>
            <a:r>
              <a:rPr lang="it-IT" b="1" dirty="0" smtClean="0">
                <a:solidFill>
                  <a:srgbClr val="008080"/>
                </a:solidFill>
              </a:rPr>
              <a:t>Invio della richiesta</a:t>
            </a:r>
            <a:endParaRPr lang="it-IT" b="1" dirty="0">
              <a:solidFill>
                <a:srgbClr val="008080"/>
              </a:solidFill>
            </a:endParaRPr>
          </a:p>
        </p:txBody>
      </p:sp>
      <p:graphicFrame>
        <p:nvGraphicFramePr>
          <p:cNvPr id="18" name="Grafico 17"/>
          <p:cNvGraphicFramePr/>
          <p:nvPr>
            <p:extLst>
              <p:ext uri="{D42A27DB-BD31-4B8C-83A1-F6EECF244321}">
                <p14:modId xmlns:p14="http://schemas.microsoft.com/office/powerpoint/2010/main" val="2671221393"/>
              </p:ext>
            </p:extLst>
          </p:nvPr>
        </p:nvGraphicFramePr>
        <p:xfrm>
          <a:off x="4723431" y="3798930"/>
          <a:ext cx="3100995" cy="2307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23664"/>
              </p:ext>
            </p:extLst>
          </p:nvPr>
        </p:nvGraphicFramePr>
        <p:xfrm>
          <a:off x="1130576" y="4094676"/>
          <a:ext cx="3676919" cy="1779595"/>
        </p:xfrm>
        <a:graphic>
          <a:graphicData uri="http://schemas.openxmlformats.org/drawingml/2006/table">
            <a:tbl>
              <a:tblPr/>
              <a:tblGrid>
                <a:gridCol w="3676919"/>
              </a:tblGrid>
              <a:tr h="355919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Rapidità tempi di risposta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5919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Semplicità modalità stampa richiesta di modifica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5919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reperimento esito  del servizio 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5919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Completezza delle informazioni sullo stato della pratica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5919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completezza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esito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servizio 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19991"/>
              </p:ext>
            </p:extLst>
          </p:nvPr>
        </p:nvGraphicFramePr>
        <p:xfrm>
          <a:off x="7780045" y="4079768"/>
          <a:ext cx="589480" cy="1780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480"/>
              </a:tblGrid>
              <a:tr h="35601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35601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35601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35601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35601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117541"/>
              </p:ext>
            </p:extLst>
          </p:nvPr>
        </p:nvGraphicFramePr>
        <p:xfrm>
          <a:off x="8419419" y="4079768"/>
          <a:ext cx="589480" cy="1780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480"/>
              </a:tblGrid>
              <a:tr h="35601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35601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35601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35601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35601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</a:tbl>
          </a:graphicData>
        </a:graphic>
      </p:graphicFrame>
      <p:sp>
        <p:nvSpPr>
          <p:cNvPr id="25" name="CasellaDiTesto 24"/>
          <p:cNvSpPr txBox="1"/>
          <p:nvPr/>
        </p:nvSpPr>
        <p:spPr>
          <a:xfrm>
            <a:off x="272480" y="3649601"/>
            <a:ext cx="4446494" cy="385325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/>
          <a:p>
            <a:r>
              <a:rPr lang="it-IT" b="1" dirty="0" smtClean="0">
                <a:solidFill>
                  <a:srgbClr val="7030A0"/>
                </a:solidFill>
              </a:rPr>
              <a:t>Conclusione della richiesta</a:t>
            </a:r>
            <a:endParaRPr lang="it-IT" b="1" dirty="0">
              <a:solidFill>
                <a:srgbClr val="7030A0"/>
              </a:solidFill>
            </a:endParaRPr>
          </a:p>
        </p:txBody>
      </p:sp>
      <p:graphicFrame>
        <p:nvGraphicFramePr>
          <p:cNvPr id="27" name="Grafico 26"/>
          <p:cNvGraphicFramePr/>
          <p:nvPr>
            <p:extLst>
              <p:ext uri="{D42A27DB-BD31-4B8C-83A1-F6EECF244321}">
                <p14:modId xmlns:p14="http://schemas.microsoft.com/office/powerpoint/2010/main" val="842955028"/>
              </p:ext>
            </p:extLst>
          </p:nvPr>
        </p:nvGraphicFramePr>
        <p:xfrm>
          <a:off x="4747327" y="1536770"/>
          <a:ext cx="3100995" cy="2148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ttangolo 8"/>
          <p:cNvSpPr/>
          <p:nvPr/>
        </p:nvSpPr>
        <p:spPr bwMode="gray">
          <a:xfrm>
            <a:off x="7679637" y="1284199"/>
            <a:ext cx="1404156" cy="4711504"/>
          </a:xfrm>
          <a:prstGeom prst="rect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272480" y="332656"/>
            <a:ext cx="9361040" cy="648072"/>
          </a:xfrm>
          <a:noFill/>
        </p:spPr>
        <p:txBody>
          <a:bodyPr/>
          <a:lstStyle/>
          <a:p>
            <a:r>
              <a:rPr lang="en-US" sz="2600" dirty="0" err="1"/>
              <a:t>Valutazione</a:t>
            </a:r>
            <a:r>
              <a:rPr lang="en-US" sz="2600" dirty="0"/>
              <a:t> di </a:t>
            </a:r>
            <a:r>
              <a:rPr lang="en-US" sz="2600" dirty="0" err="1"/>
              <a:t>dettaglio</a:t>
            </a:r>
            <a:r>
              <a:rPr lang="en-US" sz="2600" dirty="0"/>
              <a:t> </a:t>
            </a:r>
            <a:r>
              <a:rPr lang="en-US" sz="1900" dirty="0"/>
              <a:t>(3 di 6)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272480" y="6021288"/>
            <a:ext cx="9283031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chiediamo ora di valutare le diverse fasi del servizio CIVIS F24 utilizzando la scala di valori da 1 a 6 dove 1 indica PER NIENTE  SODDISFATTO e 6 indica TOTALMENTE SODDISFATTO </a:t>
            </a:r>
          </a:p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94796" y="1053110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15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 bwMode="auto">
          <a:xfrm>
            <a:off x="5265035" y="1181876"/>
            <a:ext cx="877465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dirty="0"/>
              <a:t>% </a:t>
            </a:r>
            <a:r>
              <a:rPr lang="it-IT" sz="900" dirty="0" smtClean="0"/>
              <a:t>Punti   </a:t>
            </a:r>
            <a:r>
              <a:rPr lang="it-IT" sz="900" dirty="0"/>
              <a:t>5-6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00167"/>
              </p:ext>
            </p:extLst>
          </p:nvPr>
        </p:nvGraphicFramePr>
        <p:xfrm>
          <a:off x="1165700" y="2066460"/>
          <a:ext cx="3676919" cy="1507431"/>
        </p:xfrm>
        <a:graphic>
          <a:graphicData uri="http://schemas.openxmlformats.org/drawingml/2006/table">
            <a:tbl>
              <a:tblPr/>
              <a:tblGrid>
                <a:gridCol w="3676919"/>
              </a:tblGrid>
              <a:tr h="502477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Utilità avviso conclusione lavorazione (sms o mail)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02477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informazioni da inserire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02477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e completezza documento di riepilogo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72480" y="1615068"/>
            <a:ext cx="4446494" cy="631546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/>
          <a:p>
            <a:r>
              <a:rPr lang="it-IT" b="1" dirty="0" smtClean="0">
                <a:solidFill>
                  <a:srgbClr val="008080"/>
                </a:solidFill>
              </a:rPr>
              <a:t>Invio della richiesta: </a:t>
            </a:r>
          </a:p>
          <a:p>
            <a:r>
              <a:rPr lang="it-IT" sz="1600" b="1" dirty="0">
                <a:solidFill>
                  <a:srgbClr val="008080"/>
                </a:solidFill>
              </a:rPr>
              <a:t>analisi per target</a:t>
            </a:r>
          </a:p>
        </p:txBody>
      </p:sp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761705"/>
              </p:ext>
            </p:extLst>
          </p:nvPr>
        </p:nvGraphicFramePr>
        <p:xfrm>
          <a:off x="1130576" y="4284813"/>
          <a:ext cx="3676919" cy="1779595"/>
        </p:xfrm>
        <a:graphic>
          <a:graphicData uri="http://schemas.openxmlformats.org/drawingml/2006/table">
            <a:tbl>
              <a:tblPr/>
              <a:tblGrid>
                <a:gridCol w="3676919"/>
              </a:tblGrid>
              <a:tr h="355919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Rapidità tempi di risposta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5919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Semplicità modalità stampa richiesta di modifica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5919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reperimento esito  del servizio 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5919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Completezza delle informazioni sullo stato della pratica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5919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completezza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esito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servizio 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" name="CasellaDiTesto 24"/>
          <p:cNvSpPr txBox="1"/>
          <p:nvPr/>
        </p:nvSpPr>
        <p:spPr>
          <a:xfrm>
            <a:off x="272480" y="3839739"/>
            <a:ext cx="4446494" cy="631546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/>
          <a:p>
            <a:r>
              <a:rPr lang="it-IT" b="1" dirty="0" smtClean="0">
                <a:solidFill>
                  <a:srgbClr val="7030A0"/>
                </a:solidFill>
              </a:rPr>
              <a:t>Conclusione della richiesta:</a:t>
            </a:r>
          </a:p>
          <a:p>
            <a:r>
              <a:rPr lang="it-IT" sz="1600" b="1" dirty="0">
                <a:solidFill>
                  <a:srgbClr val="7030A0"/>
                </a:solidFill>
              </a:rPr>
              <a:t>analisi per target</a:t>
            </a:r>
          </a:p>
        </p:txBody>
      </p:sp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272480" y="332656"/>
            <a:ext cx="9361040" cy="648072"/>
          </a:xfrm>
          <a:noFill/>
        </p:spPr>
        <p:txBody>
          <a:bodyPr/>
          <a:lstStyle/>
          <a:p>
            <a:r>
              <a:rPr lang="en-US" sz="2600" dirty="0" err="1"/>
              <a:t>Valutazione</a:t>
            </a:r>
            <a:r>
              <a:rPr lang="en-US" sz="2600" dirty="0"/>
              <a:t> di </a:t>
            </a:r>
            <a:r>
              <a:rPr lang="en-US" sz="2600" dirty="0" err="1"/>
              <a:t>dettaglio</a:t>
            </a:r>
            <a:r>
              <a:rPr lang="en-US" sz="2600" dirty="0"/>
              <a:t> </a:t>
            </a:r>
            <a:r>
              <a:rPr lang="en-US" sz="1900" dirty="0"/>
              <a:t>(4 di 6)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94796" y="1053110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09489"/>
              </p:ext>
            </p:extLst>
          </p:nvPr>
        </p:nvGraphicFramePr>
        <p:xfrm>
          <a:off x="4562957" y="3811099"/>
          <a:ext cx="2262249" cy="211158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5800"/>
                <a:gridCol w="635483"/>
                <a:gridCol w="635483"/>
                <a:gridCol w="635483"/>
              </a:tblGrid>
              <a:tr h="425441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259" marR="29259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8946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614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1575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6394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614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1" name="Tabel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95860"/>
              </p:ext>
            </p:extLst>
          </p:nvPr>
        </p:nvGraphicFramePr>
        <p:xfrm>
          <a:off x="4562957" y="1411576"/>
          <a:ext cx="2262249" cy="211158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5800"/>
                <a:gridCol w="635483"/>
                <a:gridCol w="635483"/>
                <a:gridCol w="635483"/>
              </a:tblGrid>
              <a:tr h="581736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259" marR="29259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994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994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994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840" y="835687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e 1"/>
          <p:cNvSpPr/>
          <p:nvPr/>
        </p:nvSpPr>
        <p:spPr bwMode="gray">
          <a:xfrm>
            <a:off x="6357156" y="3152037"/>
            <a:ext cx="309723" cy="224904"/>
          </a:xfrm>
          <a:prstGeom prst="ellipse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sp>
        <p:nvSpPr>
          <p:cNvPr id="20" name="Ovale 19"/>
          <p:cNvSpPr/>
          <p:nvPr/>
        </p:nvSpPr>
        <p:spPr bwMode="gray">
          <a:xfrm>
            <a:off x="6357156" y="4657797"/>
            <a:ext cx="309723" cy="224904"/>
          </a:xfrm>
          <a:prstGeom prst="ellipse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72480" y="6021288"/>
            <a:ext cx="9283031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chiediamo ora di valutare le diverse fasi del servizio CIVIS F24 utilizzando la scala di valori da 1 a 6 dove 1 indica PER NIENTE  SODDISFATTO e 6 indica TOTALMENTE SODDISFATTO </a:t>
            </a:r>
          </a:p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39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63" y="1562051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 bwMode="auto">
          <a:xfrm>
            <a:off x="7560620" y="1908885"/>
            <a:ext cx="877465" cy="1936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800" dirty="0"/>
              <a:t>% </a:t>
            </a:r>
            <a:r>
              <a:rPr lang="it-IT" sz="800" dirty="0" smtClean="0"/>
              <a:t>Punti </a:t>
            </a:r>
            <a:r>
              <a:rPr lang="it-IT" sz="800" dirty="0"/>
              <a:t>5-6</a:t>
            </a:r>
          </a:p>
        </p:txBody>
      </p:sp>
      <p:sp>
        <p:nvSpPr>
          <p:cNvPr id="16" name="Rettangolo 15"/>
          <p:cNvSpPr/>
          <p:nvPr/>
        </p:nvSpPr>
        <p:spPr bwMode="auto">
          <a:xfrm>
            <a:off x="8251999" y="1755475"/>
            <a:ext cx="877465" cy="3167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800" b="1" dirty="0"/>
              <a:t>Indice</a:t>
            </a:r>
          </a:p>
          <a:p>
            <a:pPr algn="ctr" defTabSz="804795"/>
            <a:r>
              <a:rPr lang="it-IT" sz="800" dirty="0"/>
              <a:t>soddisfazione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315342"/>
              </p:ext>
            </p:extLst>
          </p:nvPr>
        </p:nvGraphicFramePr>
        <p:xfrm>
          <a:off x="1261524" y="2113222"/>
          <a:ext cx="3457451" cy="3511061"/>
        </p:xfrm>
        <a:graphic>
          <a:graphicData uri="http://schemas.openxmlformats.org/drawingml/2006/table">
            <a:tbl>
              <a:tblPr/>
              <a:tblGrid>
                <a:gridCol w="3457451"/>
              </a:tblGrid>
              <a:tr h="659604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di accesso al servizio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4739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Continuità di funzionamento del servizio</a:t>
                      </a:r>
                    </a:p>
                  </a:txBody>
                  <a:tcPr marL="7741" marR="774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6790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di utilizzo dell’applicazione</a:t>
                      </a:r>
                    </a:p>
                  </a:txBody>
                  <a:tcPr marL="7741" marR="774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5960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Capacità di migliorare i rapporti amministrazione/utente</a:t>
                      </a:r>
                    </a:p>
                  </a:txBody>
                  <a:tcPr marL="7741" marR="774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5960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e completezza delle informazioni sul servizio</a:t>
                      </a:r>
                    </a:p>
                  </a:txBody>
                  <a:tcPr marL="7741" marR="774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5960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Efficacia strumenti di supporto</a:t>
                      </a:r>
                    </a:p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3905"/>
              </p:ext>
            </p:extLst>
          </p:nvPr>
        </p:nvGraphicFramePr>
        <p:xfrm>
          <a:off x="7699420" y="2120943"/>
          <a:ext cx="589480" cy="3617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480"/>
              </a:tblGrid>
              <a:tr h="60295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60295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6029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6029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6029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6029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63799"/>
              </p:ext>
            </p:extLst>
          </p:nvPr>
        </p:nvGraphicFramePr>
        <p:xfrm>
          <a:off x="8338794" y="2120943"/>
          <a:ext cx="589480" cy="3617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480"/>
              </a:tblGrid>
              <a:tr h="60295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60295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6029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6029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6029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  <a:tr h="6029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/>
                </a:tc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367730" y="1729981"/>
            <a:ext cx="4446494" cy="385325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Altri aspetti del servizio</a:t>
            </a:r>
          </a:p>
        </p:txBody>
      </p:sp>
      <p:graphicFrame>
        <p:nvGraphicFramePr>
          <p:cNvPr id="15" name="Grafico 14"/>
          <p:cNvGraphicFramePr/>
          <p:nvPr>
            <p:extLst>
              <p:ext uri="{D42A27DB-BD31-4B8C-83A1-F6EECF244321}">
                <p14:modId xmlns:p14="http://schemas.microsoft.com/office/powerpoint/2010/main" val="67560318"/>
              </p:ext>
            </p:extLst>
          </p:nvPr>
        </p:nvGraphicFramePr>
        <p:xfrm>
          <a:off x="4723431" y="1443702"/>
          <a:ext cx="3100995" cy="466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ttangolo 17"/>
          <p:cNvSpPr/>
          <p:nvPr/>
        </p:nvSpPr>
        <p:spPr bwMode="gray">
          <a:xfrm>
            <a:off x="7679637" y="1371191"/>
            <a:ext cx="1404156" cy="4424893"/>
          </a:xfrm>
          <a:prstGeom prst="rect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sp>
        <p:nvSpPr>
          <p:cNvPr id="21" name="Rettangolo 20"/>
          <p:cNvSpPr/>
          <p:nvPr/>
        </p:nvSpPr>
        <p:spPr bwMode="auto">
          <a:xfrm>
            <a:off x="5499061" y="1295484"/>
            <a:ext cx="877465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dirty="0"/>
              <a:t>%</a:t>
            </a:r>
          </a:p>
        </p:txBody>
      </p:sp>
      <p:sp>
        <p:nvSpPr>
          <p:cNvPr id="24" name="Rectangle 3"/>
          <p:cNvSpPr>
            <a:spLocks noGrp="1" noChangeArrowheads="1"/>
          </p:cNvSpPr>
          <p:nvPr>
            <p:ph type="title"/>
          </p:nvPr>
        </p:nvSpPr>
        <p:spPr>
          <a:xfrm>
            <a:off x="272480" y="332656"/>
            <a:ext cx="9433048" cy="648072"/>
          </a:xfrm>
          <a:noFill/>
        </p:spPr>
        <p:txBody>
          <a:bodyPr/>
          <a:lstStyle/>
          <a:p>
            <a:r>
              <a:rPr lang="en-US" sz="2600" dirty="0" err="1"/>
              <a:t>Valutazione</a:t>
            </a:r>
            <a:r>
              <a:rPr lang="en-US" sz="2600" dirty="0"/>
              <a:t> di </a:t>
            </a:r>
            <a:r>
              <a:rPr lang="en-US" sz="2600" dirty="0" err="1"/>
              <a:t>dettaglio</a:t>
            </a:r>
            <a:r>
              <a:rPr lang="en-US" sz="2600" dirty="0"/>
              <a:t> </a:t>
            </a:r>
            <a:r>
              <a:rPr lang="en-US" sz="1900" dirty="0"/>
              <a:t>(5 di 6)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94796" y="1053110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72480" y="5877272"/>
            <a:ext cx="9283031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chiediamo ora di valutare le diverse fasi del servizio CIVIS F24 utilizzando la scala di valori da 1 a 6 dove 1 indica PER NIENTE  SODDISFATTO e 6 indica TOTALMENTE SODDISFATTO </a:t>
            </a:r>
          </a:p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744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 bwMode="gray">
          <a:xfrm>
            <a:off x="350837" y="1315218"/>
            <a:ext cx="9048657" cy="5281156"/>
          </a:xfrm>
          <a:prstGeom prst="rect">
            <a:avLst/>
          </a:prstGeom>
          <a:noFill/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35242" indent="-335242">
              <a:buClr>
                <a:schemeClr val="tx2"/>
              </a:buClr>
              <a:buFont typeface="Wingdings" pitchFamily="2" charset="2"/>
              <a:buChar char="§"/>
            </a:pPr>
            <a:endParaRPr lang="it-IT" sz="1900" dirty="0" err="1">
              <a:solidFill>
                <a:schemeClr val="tx1"/>
              </a:solidFill>
            </a:endParaRPr>
          </a:p>
        </p:txBody>
      </p:sp>
      <p:sp>
        <p:nvSpPr>
          <p:cNvPr id="5122" name="Rectangle 9"/>
          <p:cNvSpPr>
            <a:spLocks noGrp="1"/>
          </p:cNvSpPr>
          <p:nvPr>
            <p:ph type="title"/>
          </p:nvPr>
        </p:nvSpPr>
        <p:spPr>
          <a:xfrm>
            <a:off x="350838" y="741531"/>
            <a:ext cx="8850634" cy="1247753"/>
          </a:xfrm>
        </p:spPr>
        <p:txBody>
          <a:bodyPr/>
          <a:lstStyle/>
          <a:p>
            <a:pPr eaLnBrk="1" hangingPunct="1"/>
            <a:r>
              <a:rPr lang="it-IT" sz="19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L’Agenzia delle Entrate ha realizzato, con il supporto di </a:t>
            </a:r>
            <a:r>
              <a:rPr lang="it-IT" sz="1900" dirty="0" err="1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Sogei</a:t>
            </a:r>
            <a:r>
              <a:rPr lang="it-IT" sz="19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it-IT" sz="1900" dirty="0" err="1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GfK</a:t>
            </a:r>
            <a:r>
              <a:rPr lang="it-IT" sz="19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900" dirty="0" err="1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Eurisko</a:t>
            </a:r>
            <a:r>
              <a:rPr lang="it-IT" sz="19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una rilevazione per:</a:t>
            </a:r>
            <a:r>
              <a:rPr lang="it-IT" sz="19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it-IT" sz="19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it-IT" sz="19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18505" y="1992997"/>
            <a:ext cx="6006319" cy="1814434"/>
          </a:xfrm>
          <a:prstGeom prst="rect">
            <a:avLst/>
          </a:prstGeom>
        </p:spPr>
        <p:txBody>
          <a:bodyPr wrap="square" lIns="107277" tIns="53639" rIns="107277" bIns="53639">
            <a:spAutoFit/>
          </a:bodyPr>
          <a:lstStyle>
            <a:defPPr>
              <a:defRPr lang="en-US"/>
            </a:defPPr>
            <a:lvl1pPr lvl="0" indent="11113" algn="ctr" eaLnBrk="0" hangingPunct="0">
              <a:spcBef>
                <a:spcPct val="20000"/>
              </a:spcBef>
              <a:buClr>
                <a:srgbClr val="FF9933"/>
              </a:buClr>
              <a:defRPr sz="2000">
                <a:solidFill>
                  <a:srgbClr val="073C62"/>
                </a:solidFill>
              </a:defRPr>
            </a:lvl1pPr>
          </a:lstStyle>
          <a:p>
            <a:pPr indent="0" algn="just"/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conoscere il livello di gradimento di privati cittadini e </a:t>
            </a:r>
            <a:r>
              <a:rPr lang="it-IT" sz="16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professionisti</a:t>
            </a:r>
            <a:endParaRPr lang="it-IT" sz="1600" kern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5242" indent="-335242" algn="just">
              <a:buFont typeface="Wingdings" pitchFamily="2" charset="2"/>
              <a:buChar char="§"/>
            </a:pP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sul </a:t>
            </a:r>
            <a:r>
              <a:rPr lang="it-IT" sz="16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nuovo servizio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CIVIS F24 che permette di modificare alcuni dati del modello di pagamento F24</a:t>
            </a:r>
          </a:p>
          <a:p>
            <a:pPr marL="335242" indent="-335242" algn="just">
              <a:spcBef>
                <a:spcPts val="1408"/>
              </a:spcBef>
              <a:buFont typeface="Wingdings" pitchFamily="2" charset="2"/>
              <a:buChar char="§"/>
            </a:pP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 servizi di assistenza sulle comunicazioni di irregolarità e sulle cartelle di pagamento</a:t>
            </a:r>
          </a:p>
        </p:txBody>
      </p:sp>
      <p:sp>
        <p:nvSpPr>
          <p:cNvPr id="6" name="Rettangolo 5"/>
          <p:cNvSpPr/>
          <p:nvPr/>
        </p:nvSpPr>
        <p:spPr>
          <a:xfrm>
            <a:off x="7137243" y="1968381"/>
            <a:ext cx="2262251" cy="20473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107277" tIns="53639" rIns="107277" bIns="53639">
            <a:spAutoFit/>
          </a:bodyPr>
          <a:lstStyle/>
          <a:p>
            <a:pPr indent="13038" eaLnBrk="0" hangingPunct="0">
              <a:spcBef>
                <a:spcPct val="20000"/>
              </a:spcBef>
              <a:buClr>
                <a:srgbClr val="FF9933"/>
              </a:buClr>
            </a:pPr>
            <a:r>
              <a:rPr lang="it-IT" b="1" dirty="0" smtClean="0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migliorarne </a:t>
            </a:r>
            <a:r>
              <a:rPr lang="it-IT" b="1" dirty="0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livello qualitativo </a:t>
            </a:r>
            <a:r>
              <a:rPr lang="it-IT" b="1" dirty="0" smtClean="0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renderlo più aderente alle esigenze degli utilizzatori</a:t>
            </a:r>
            <a:endParaRPr lang="it-IT" b="1" dirty="0">
              <a:solidFill>
                <a:srgbClr val="E3600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Freccia in giù 6"/>
          <p:cNvSpPr/>
          <p:nvPr/>
        </p:nvSpPr>
        <p:spPr bwMode="auto">
          <a:xfrm rot="16200000" flipH="1">
            <a:off x="5978315" y="2744304"/>
            <a:ext cx="1439716" cy="697525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4985" tIns="46562" rIns="94985" bIns="4656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072774"/>
            <a:endParaRPr lang="it-IT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8004" y="4581128"/>
            <a:ext cx="9204674" cy="754656"/>
          </a:xfrm>
          <a:prstGeom prst="rect">
            <a:avLst/>
          </a:prstGeom>
        </p:spPr>
        <p:txBody>
          <a:bodyPr wrap="square" lIns="107277" tIns="53639" rIns="107277" bIns="53639">
            <a:spAutoFit/>
          </a:bodyPr>
          <a:lstStyle>
            <a:defPPr>
              <a:defRPr lang="en-US"/>
            </a:defPPr>
            <a:lvl1pPr lvl="0" indent="11113" algn="ctr" eaLnBrk="0" hangingPunct="0">
              <a:spcBef>
                <a:spcPct val="20000"/>
              </a:spcBef>
              <a:buClr>
                <a:srgbClr val="FF9933"/>
              </a:buClr>
              <a:defRPr sz="1800">
                <a:solidFill>
                  <a:srgbClr val="073C62"/>
                </a:solidFill>
              </a:defRPr>
            </a:lvl1pPr>
          </a:lstStyle>
          <a:p>
            <a:pPr algn="just"/>
            <a:r>
              <a:rPr lang="it-IT" sz="14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sz="14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parallelo, è stata realizzata una rilevazione di tipo qualitativo effettuata tramite </a:t>
            </a:r>
            <a:r>
              <a:rPr lang="it-IT" sz="1400" i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</a:t>
            </a:r>
            <a:r>
              <a:rPr lang="it-IT" sz="1400" i="1" kern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</a:t>
            </a:r>
            <a:r>
              <a:rPr lang="it-IT" sz="14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con il coinvolgimento </a:t>
            </a:r>
            <a:r>
              <a:rPr lang="it-IT" sz="14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 </a:t>
            </a:r>
            <a:r>
              <a:rPr lang="it-IT" sz="14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professionisti selezionati tra i partecipanti alla </a:t>
            </a:r>
            <a:r>
              <a:rPr lang="it-IT" sz="14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iniziale sperimentazione </a:t>
            </a:r>
            <a:r>
              <a:rPr lang="it-IT" sz="14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servizio </a:t>
            </a:r>
            <a:r>
              <a:rPr lang="it-IT" sz="1400" kern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Civis</a:t>
            </a:r>
            <a:r>
              <a:rPr lang="it-IT" sz="14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F24.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 bwMode="auto">
          <a:xfrm>
            <a:off x="488503" y="188640"/>
            <a:ext cx="906700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kern="0" dirty="0" smtClean="0"/>
              <a:t>Obiettivi</a:t>
            </a:r>
            <a:endParaRPr lang="it-IT" kern="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E2FA4-2401-46BA-97F7-6C1BFAABC568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9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90739"/>
              </p:ext>
            </p:extLst>
          </p:nvPr>
        </p:nvGraphicFramePr>
        <p:xfrm>
          <a:off x="1339532" y="2305184"/>
          <a:ext cx="3457451" cy="3415098"/>
        </p:xfrm>
        <a:graphic>
          <a:graphicData uri="http://schemas.openxmlformats.org/drawingml/2006/table">
            <a:tbl>
              <a:tblPr/>
              <a:tblGrid>
                <a:gridCol w="3457451"/>
              </a:tblGrid>
              <a:tr h="739893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di accesso al servizio</a:t>
                      </a:r>
                    </a:p>
                  </a:txBody>
                  <a:tcPr marL="7741" marR="7741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4739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Continuità di funzionamento del servizio</a:t>
                      </a:r>
                    </a:p>
                  </a:txBody>
                  <a:tcPr marL="7741" marR="774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6790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Facilità di utilizzo dell’applicazione</a:t>
                      </a:r>
                    </a:p>
                  </a:txBody>
                  <a:tcPr marL="7741" marR="774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6707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Capacità di migliorare i rapporti amministrazione/utente</a:t>
                      </a:r>
                    </a:p>
                  </a:txBody>
                  <a:tcPr marL="7741" marR="774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75886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Chiarezza e completezza delle informazioni sul servizio</a:t>
                      </a:r>
                    </a:p>
                  </a:txBody>
                  <a:tcPr marL="7741" marR="774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59604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Efficacia strumenti di supporto</a:t>
                      </a:r>
                    </a:p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367730" y="1921941"/>
            <a:ext cx="4446494" cy="631546"/>
          </a:xfrm>
          <a:prstGeom prst="rect">
            <a:avLst/>
          </a:prstGeom>
          <a:noFill/>
        </p:spPr>
        <p:txBody>
          <a:bodyPr wrap="square" lIns="107277" tIns="53639" rIns="107277" bIns="53639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Altri aspetti del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servizio: </a:t>
            </a:r>
          </a:p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analisi per target</a:t>
            </a:r>
          </a:p>
        </p:txBody>
      </p:sp>
      <p:sp>
        <p:nvSpPr>
          <p:cNvPr id="24" name="Rectangle 3"/>
          <p:cNvSpPr>
            <a:spLocks noGrp="1" noChangeArrowheads="1"/>
          </p:cNvSpPr>
          <p:nvPr>
            <p:ph type="title"/>
          </p:nvPr>
        </p:nvSpPr>
        <p:spPr>
          <a:xfrm>
            <a:off x="272480" y="332656"/>
            <a:ext cx="9505056" cy="648072"/>
          </a:xfrm>
          <a:noFill/>
        </p:spPr>
        <p:txBody>
          <a:bodyPr/>
          <a:lstStyle/>
          <a:p>
            <a:r>
              <a:rPr lang="en-US" sz="2600" dirty="0" err="1"/>
              <a:t>Valutazione</a:t>
            </a:r>
            <a:r>
              <a:rPr lang="en-US" sz="2600" dirty="0"/>
              <a:t> di </a:t>
            </a:r>
            <a:r>
              <a:rPr lang="en-US" sz="2600" dirty="0" err="1"/>
              <a:t>dettaglio</a:t>
            </a:r>
            <a:r>
              <a:rPr lang="en-US" sz="2600" dirty="0"/>
              <a:t> </a:t>
            </a:r>
            <a:r>
              <a:rPr lang="en-US" sz="1900" dirty="0"/>
              <a:t>(6 di 6)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94796" y="1053110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esprime valutazione</a:t>
            </a:r>
          </a:p>
        </p:txBody>
      </p:sp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946681"/>
              </p:ext>
            </p:extLst>
          </p:nvPr>
        </p:nvGraphicFramePr>
        <p:xfrm>
          <a:off x="4562956" y="1783673"/>
          <a:ext cx="2910323" cy="404485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57727"/>
                <a:gridCol w="817532"/>
                <a:gridCol w="817532"/>
                <a:gridCol w="817532"/>
              </a:tblGrid>
              <a:tr h="624485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259" marR="29259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06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06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06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06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06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06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479" y="1121159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 bwMode="auto">
          <a:xfrm>
            <a:off x="5323674" y="1467348"/>
            <a:ext cx="877465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dirty="0"/>
              <a:t>% </a:t>
            </a:r>
            <a:r>
              <a:rPr lang="it-IT" sz="900" dirty="0" smtClean="0"/>
              <a:t>Punti   </a:t>
            </a:r>
            <a:r>
              <a:rPr lang="it-IT" sz="900" dirty="0"/>
              <a:t>5-6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72480" y="5877272"/>
            <a:ext cx="9283031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chiediamo ora di valutare le diverse fasi del servizio CIVIS F24 utilizzando la scala di valori da 1 a 6 dove 1 indica PER NIENTE  SODDISFATTO e 6 indica TOTALMENTE SODDISFATTO </a:t>
            </a:r>
          </a:p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48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226530" y="188640"/>
            <a:ext cx="9406989" cy="648072"/>
          </a:xfrm>
          <a:noFill/>
        </p:spPr>
        <p:txBody>
          <a:bodyPr/>
          <a:lstStyle/>
          <a:p>
            <a:r>
              <a:rPr lang="en-US" sz="2600" dirty="0" err="1"/>
              <a:t>Caratteristiche</a:t>
            </a:r>
            <a:r>
              <a:rPr lang="en-US" sz="2600" dirty="0"/>
              <a:t> del </a:t>
            </a:r>
            <a:r>
              <a:rPr lang="en-US" sz="2600" dirty="0" err="1"/>
              <a:t>servizio</a:t>
            </a:r>
            <a:r>
              <a:rPr lang="en-US" sz="2600" dirty="0"/>
              <a:t> CIVIS F24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6464" y="1084501"/>
            <a:ext cx="6474719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al servizio CIVIS F24, indica la caratteristica che rappresenta meglio la tua valutazione del servizio ottenuto</a:t>
            </a:r>
          </a:p>
        </p:txBody>
      </p:sp>
      <p:graphicFrame>
        <p:nvGraphicFramePr>
          <p:cNvPr id="9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908700"/>
              </p:ext>
            </p:extLst>
          </p:nvPr>
        </p:nvGraphicFramePr>
        <p:xfrm>
          <a:off x="1319414" y="1883408"/>
          <a:ext cx="5965463" cy="452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19661" y="1613828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20" name="Rettangolo 19"/>
          <p:cNvSpPr/>
          <p:nvPr/>
        </p:nvSpPr>
        <p:spPr bwMode="auto">
          <a:xfrm>
            <a:off x="116463" y="2023498"/>
            <a:ext cx="7374094" cy="4706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sz="1400" b="1" dirty="0">
                <a:solidFill>
                  <a:schemeClr val="tx2"/>
                </a:solidFill>
              </a:rPr>
              <a:t>Ritengo che il servizio offerto sia… </a:t>
            </a:r>
            <a:r>
              <a:rPr lang="it-IT" sz="1200" dirty="0">
                <a:solidFill>
                  <a:schemeClr val="tx2"/>
                </a:solidFill>
              </a:rPr>
              <a:t>(scala 1-5;  1 totalmente in disaccordo, 5 del tutto d’accordo) </a:t>
            </a:r>
            <a:r>
              <a:rPr lang="it-IT" sz="1200" b="1" dirty="0">
                <a:solidFill>
                  <a:schemeClr val="tx2"/>
                </a:solidFill>
              </a:rPr>
              <a:t>punteggi 4-5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22" name="Rettangolo 21"/>
          <p:cNvSpPr/>
          <p:nvPr/>
        </p:nvSpPr>
        <p:spPr bwMode="auto">
          <a:xfrm>
            <a:off x="5875735" y="2204864"/>
            <a:ext cx="877465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b="1" dirty="0"/>
              <a:t>%</a:t>
            </a:r>
          </a:p>
        </p:txBody>
      </p:sp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669392"/>
              </p:ext>
            </p:extLst>
          </p:nvPr>
        </p:nvGraphicFramePr>
        <p:xfrm>
          <a:off x="415429" y="2494155"/>
          <a:ext cx="3457451" cy="3597984"/>
        </p:xfrm>
        <a:graphic>
          <a:graphicData uri="http://schemas.openxmlformats.org/drawingml/2006/table">
            <a:tbl>
              <a:tblPr/>
              <a:tblGrid>
                <a:gridCol w="3457451"/>
              </a:tblGrid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Insight screen"/>
                          <a:ea typeface="+mn-ea"/>
                          <a:cs typeface="+mn-cs"/>
                        </a:rPr>
                        <a:t>Comodo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Insight screen"/>
                        <a:ea typeface="+mn-ea"/>
                        <a:cs typeface="+mn-cs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Veloce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Economico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Moderno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Accessibile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Efficiente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Affidabile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Trasparente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Semplice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Imparziale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Risolutivo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Accurato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676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Insight screen"/>
                        </a:rPr>
                        <a:t>Orientato al cliente</a:t>
                      </a:r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044684"/>
              </p:ext>
            </p:extLst>
          </p:nvPr>
        </p:nvGraphicFramePr>
        <p:xfrm>
          <a:off x="7113240" y="2023498"/>
          <a:ext cx="2030914" cy="417494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06670"/>
                <a:gridCol w="668106"/>
                <a:gridCol w="956138"/>
              </a:tblGrid>
              <a:tr h="432099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7911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01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2203500"/>
            <a:ext cx="9906000" cy="2233612"/>
          </a:xfrm>
          <a:effectLst/>
        </p:spPr>
        <p:txBody>
          <a:bodyPr/>
          <a:lstStyle/>
          <a:p>
            <a:endParaRPr lang="it-IT" sz="2400" b="1" dirty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  <a:p>
            <a:r>
              <a:rPr lang="en-US" altLang="it-IT" sz="2400" b="1" dirty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COMUNICAZIONI DI IRREGOLARITA’ E CARTELLE DI PAGAMENTO</a:t>
            </a:r>
          </a:p>
          <a:p>
            <a:r>
              <a:rPr lang="it-IT" sz="3600" i="1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it-IT" sz="3600" i="1" dirty="0" smtClean="0">
                <a:solidFill>
                  <a:schemeClr val="accent2"/>
                </a:solidFill>
                <a:latin typeface="Arial" charset="0"/>
              </a:rPr>
            </a:br>
            <a:endParaRPr lang="it-IT" sz="3600" dirty="0" smtClean="0">
              <a:solidFill>
                <a:schemeClr val="accent2"/>
              </a:solidFill>
            </a:endParaRPr>
          </a:p>
          <a:p>
            <a:pPr>
              <a:defRPr/>
            </a:pPr>
            <a:endParaRPr lang="it-IT" sz="2400" b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it-IT" sz="2400" i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437" name="Rectangle 1029"/>
          <p:cNvSpPr>
            <a:spLocks noChangeArrowheads="1"/>
          </p:cNvSpPr>
          <p:nvPr/>
        </p:nvSpPr>
        <p:spPr bwMode="auto">
          <a:xfrm>
            <a:off x="228600" y="16764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5" tIns="43638" rIns="87275" bIns="43638"/>
          <a:lstStyle/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r>
              <a:rPr lang="it-IT" sz="14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endParaRPr lang="it-IT" sz="14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0" name="AutoShape 1033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1" name="AutoShape 1035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2" name="AutoShape 1038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1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73969"/>
              </p:ext>
            </p:extLst>
          </p:nvPr>
        </p:nvGraphicFramePr>
        <p:xfrm>
          <a:off x="31289" y="2468591"/>
          <a:ext cx="5996605" cy="2495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4"/>
          <p:cNvSpPr>
            <a:spLocks noGrp="1"/>
          </p:cNvSpPr>
          <p:nvPr>
            <p:ph type="title"/>
          </p:nvPr>
        </p:nvSpPr>
        <p:spPr>
          <a:xfrm>
            <a:off x="272482" y="262386"/>
            <a:ext cx="9534986" cy="768114"/>
          </a:xfrm>
        </p:spPr>
        <p:txBody>
          <a:bodyPr/>
          <a:lstStyle/>
          <a:p>
            <a:pPr eaLnBrk="1" hangingPunct="1"/>
            <a:r>
              <a:rPr lang="en-US" altLang="it-IT" sz="2400" dirty="0" err="1"/>
              <a:t>Utilizzo</a:t>
            </a:r>
            <a:r>
              <a:rPr lang="en-US" altLang="it-IT" sz="2400" dirty="0"/>
              <a:t> di CIVIS per </a:t>
            </a:r>
            <a:r>
              <a:rPr lang="en-US" altLang="it-IT" sz="2400" dirty="0" err="1"/>
              <a:t>comunicazioni</a:t>
            </a:r>
            <a:r>
              <a:rPr lang="en-US" altLang="it-IT" sz="2400" dirty="0"/>
              <a:t> di </a:t>
            </a:r>
            <a:r>
              <a:rPr lang="en-US" altLang="it-IT" sz="2400" dirty="0" err="1"/>
              <a:t>irregoralità</a:t>
            </a:r>
            <a:r>
              <a:rPr lang="en-US" altLang="it-IT" sz="2400" dirty="0"/>
              <a:t> e </a:t>
            </a:r>
            <a:r>
              <a:rPr lang="en-US" altLang="it-IT" sz="2400" dirty="0" err="1"/>
              <a:t>cartelle</a:t>
            </a:r>
            <a:r>
              <a:rPr lang="en-US" altLang="it-IT" sz="2400" dirty="0"/>
              <a:t> di </a:t>
            </a:r>
            <a:r>
              <a:rPr lang="en-US" altLang="it-IT" sz="2400" dirty="0" err="1"/>
              <a:t>pagamento</a:t>
            </a:r>
            <a:endParaRPr lang="en-US" altLang="it-IT" sz="2400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265086"/>
              </p:ext>
            </p:extLst>
          </p:nvPr>
        </p:nvGraphicFramePr>
        <p:xfrm>
          <a:off x="175870" y="2828759"/>
          <a:ext cx="2534731" cy="1969767"/>
        </p:xfrm>
        <a:graphic>
          <a:graphicData uri="http://schemas.openxmlformats.org/drawingml/2006/table">
            <a:tbl>
              <a:tblPr/>
              <a:tblGrid>
                <a:gridCol w="2534731"/>
              </a:tblGrid>
              <a:tr h="662333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comunicazioni </a:t>
                      </a:r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irregolarità e/o cartelle di pagamento</a:t>
                      </a:r>
                      <a:endParaRPr lang="it-IT" sz="2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305" marR="117083" marT="94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8587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comunicazioni irregolarità</a:t>
                      </a:r>
                      <a:endParaRPr lang="it-IT" sz="2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305" marR="117083" marT="94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21556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cartelle</a:t>
                      </a:r>
                      <a:r>
                        <a:rPr lang="it-IT" sz="1500" b="0" i="1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di pagamento</a:t>
                      </a:r>
                      <a:endParaRPr lang="it-IT" sz="2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305" marR="117083" marT="94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5708"/>
              </p:ext>
            </p:extLst>
          </p:nvPr>
        </p:nvGraphicFramePr>
        <p:xfrm>
          <a:off x="6513173" y="2949096"/>
          <a:ext cx="3042338" cy="339432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01979"/>
                <a:gridCol w="940359"/>
              </a:tblGrid>
              <a:tr h="538343"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Frequenza utilizzo</a:t>
                      </a:r>
                      <a:endParaRPr lang="it-IT" sz="16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318" marR="74318" marT="45721" marB="45721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ultimo anno</a:t>
                      </a:r>
                    </a:p>
                  </a:txBody>
                  <a:tcPr marL="74318" marR="74318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74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 quantificare la frequenza</a:t>
                      </a:r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di utilizzo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 fontAlgn="b"/>
                      <a:endParaRPr lang="it-IT" sz="15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it-IT" sz="15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4318" marR="74318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3469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Settimanale o più spesso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3469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Mensile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3469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Meno spesso </a:t>
                      </a: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</a:t>
                      </a:r>
                      <a:endParaRPr lang="it-IT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3469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 usato una sola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volta</a:t>
                      </a:r>
                      <a:endParaRPr lang="it-IT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259" marR="117036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it-IT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2" name="Rettangolo 11"/>
          <p:cNvSpPr/>
          <p:nvPr/>
        </p:nvSpPr>
        <p:spPr bwMode="auto">
          <a:xfrm>
            <a:off x="9203705" y="3866875"/>
            <a:ext cx="702295" cy="20904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900" b="1" i="1" dirty="0">
                <a:solidFill>
                  <a:srgbClr val="000000"/>
                </a:solidFill>
                <a:latin typeface="Verdana"/>
              </a:rPr>
              <a:t>81=100</a:t>
            </a:r>
          </a:p>
        </p:txBody>
      </p:sp>
      <p:cxnSp>
        <p:nvCxnSpPr>
          <p:cNvPr id="13" name="Connettore 2 12"/>
          <p:cNvCxnSpPr/>
          <p:nvPr/>
        </p:nvCxnSpPr>
        <p:spPr bwMode="auto">
          <a:xfrm>
            <a:off x="9426380" y="4120428"/>
            <a:ext cx="0" cy="1694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ttore 2 13"/>
          <p:cNvCxnSpPr/>
          <p:nvPr/>
        </p:nvCxnSpPr>
        <p:spPr bwMode="auto">
          <a:xfrm>
            <a:off x="6335216" y="3049003"/>
            <a:ext cx="371720" cy="2339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ttangolo 14"/>
          <p:cNvSpPr/>
          <p:nvPr/>
        </p:nvSpPr>
        <p:spPr bwMode="auto">
          <a:xfrm>
            <a:off x="5576853" y="2953020"/>
            <a:ext cx="702295" cy="20904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900" b="1" i="1" dirty="0">
                <a:solidFill>
                  <a:srgbClr val="000000"/>
                </a:solidFill>
                <a:latin typeface="Verdana"/>
              </a:rPr>
              <a:t>86=100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91243" y="1402113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19" name="Rettangolo 18"/>
          <p:cNvSpPr/>
          <p:nvPr/>
        </p:nvSpPr>
        <p:spPr bwMode="auto">
          <a:xfrm>
            <a:off x="309209" y="1965457"/>
            <a:ext cx="7374094" cy="2859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sz="1400" b="1" dirty="0">
                <a:solidFill>
                  <a:schemeClr val="tx2"/>
                </a:solidFill>
              </a:rPr>
              <a:t>CIVIS per comunicazioni di irregolarità e cartelle di pagamento nell’ultimo anno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186402" y="2325085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42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751367"/>
              </p:ext>
            </p:extLst>
          </p:nvPr>
        </p:nvGraphicFramePr>
        <p:xfrm>
          <a:off x="34500" y="2336683"/>
          <a:ext cx="5996605" cy="2495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33767"/>
              </p:ext>
            </p:extLst>
          </p:nvPr>
        </p:nvGraphicFramePr>
        <p:xfrm>
          <a:off x="158642" y="2675325"/>
          <a:ext cx="2534731" cy="1969767"/>
        </p:xfrm>
        <a:graphic>
          <a:graphicData uri="http://schemas.openxmlformats.org/drawingml/2006/table">
            <a:tbl>
              <a:tblPr/>
              <a:tblGrid>
                <a:gridCol w="2534731"/>
              </a:tblGrid>
              <a:tr h="662333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comunicazioni </a:t>
                      </a:r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irregolarità e/o cartelle di pagamento</a:t>
                      </a:r>
                      <a:endParaRPr lang="it-IT" sz="2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305" marR="117083" marT="94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8587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comunicazioni irregolarità</a:t>
                      </a:r>
                      <a:endParaRPr lang="it-IT" sz="2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305" marR="117083" marT="94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21556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cartelle</a:t>
                      </a:r>
                      <a:r>
                        <a:rPr lang="it-IT" sz="1500" b="0" i="1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di pagamento</a:t>
                      </a:r>
                      <a:endParaRPr lang="it-IT" sz="2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305" marR="117083" marT="94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671772"/>
              </p:ext>
            </p:extLst>
          </p:nvPr>
        </p:nvGraphicFramePr>
        <p:xfrm>
          <a:off x="5273582" y="3573016"/>
          <a:ext cx="4564916" cy="211803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335900"/>
                <a:gridCol w="1229016"/>
              </a:tblGrid>
              <a:tr h="640783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CIVIS per</a:t>
                      </a:r>
                      <a:r>
                        <a:rPr lang="it-IT" sz="14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comunicazioni irregolarità</a:t>
                      </a:r>
                      <a:endParaRPr lang="it-IT" sz="14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ultimo anno</a:t>
                      </a:r>
                      <a:endParaRPr lang="it-IT" sz="15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318" marR="74318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5450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Meno del 25%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5450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25-75%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5450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Oltre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75%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</a:t>
                      </a:r>
                      <a:endParaRPr lang="it-IT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5450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 ricorda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545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 AUMENTO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ULTIMO ANNO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</a:t>
                      </a:r>
                      <a:endParaRPr lang="it-IT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Grp="1"/>
          </p:cNvSpPr>
          <p:nvPr>
            <p:ph type="title"/>
          </p:nvPr>
        </p:nvSpPr>
        <p:spPr>
          <a:xfrm>
            <a:off x="272480" y="262386"/>
            <a:ext cx="9433047" cy="768114"/>
          </a:xfrm>
        </p:spPr>
        <p:txBody>
          <a:bodyPr/>
          <a:lstStyle/>
          <a:p>
            <a:pPr eaLnBrk="1" hangingPunct="1"/>
            <a:r>
              <a:rPr lang="en-US" altLang="it-IT" sz="2600" dirty="0" err="1"/>
              <a:t>Utilizzo</a:t>
            </a:r>
            <a:r>
              <a:rPr lang="en-US" altLang="it-IT" sz="2600" dirty="0"/>
              <a:t> di CIVIS per </a:t>
            </a:r>
            <a:r>
              <a:rPr lang="en-US" altLang="it-IT" sz="2600" dirty="0" err="1"/>
              <a:t>comunicazioni</a:t>
            </a:r>
            <a:r>
              <a:rPr lang="en-US" altLang="it-IT" sz="2600" dirty="0"/>
              <a:t> di </a:t>
            </a:r>
            <a:r>
              <a:rPr lang="en-US" altLang="it-IT" sz="2600" dirty="0" err="1"/>
              <a:t>irregolarità</a:t>
            </a:r>
            <a:endParaRPr lang="en-US" altLang="it-IT" sz="2600" dirty="0"/>
          </a:p>
        </p:txBody>
      </p:sp>
      <p:cxnSp>
        <p:nvCxnSpPr>
          <p:cNvPr id="14" name="Connettore 2 13"/>
          <p:cNvCxnSpPr/>
          <p:nvPr/>
        </p:nvCxnSpPr>
        <p:spPr bwMode="auto">
          <a:xfrm>
            <a:off x="5659749" y="3669499"/>
            <a:ext cx="445379" cy="3586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ttangolo 14"/>
          <p:cNvSpPr/>
          <p:nvPr/>
        </p:nvSpPr>
        <p:spPr bwMode="auto">
          <a:xfrm>
            <a:off x="5537956" y="3423569"/>
            <a:ext cx="702295" cy="20904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900" b="1" i="1" dirty="0">
                <a:solidFill>
                  <a:srgbClr val="000000"/>
                </a:solidFill>
                <a:latin typeface="Verdana"/>
              </a:rPr>
              <a:t>85=100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13234" y="1413399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183871" y="2120659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99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578124"/>
              </p:ext>
            </p:extLst>
          </p:nvPr>
        </p:nvGraphicFramePr>
        <p:xfrm>
          <a:off x="48516" y="2315157"/>
          <a:ext cx="5996605" cy="2495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106528"/>
              </p:ext>
            </p:extLst>
          </p:nvPr>
        </p:nvGraphicFramePr>
        <p:xfrm>
          <a:off x="158642" y="2675325"/>
          <a:ext cx="2534731" cy="1969767"/>
        </p:xfrm>
        <a:graphic>
          <a:graphicData uri="http://schemas.openxmlformats.org/drawingml/2006/table">
            <a:tbl>
              <a:tblPr/>
              <a:tblGrid>
                <a:gridCol w="2534731"/>
              </a:tblGrid>
              <a:tr h="662333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comunicazioni </a:t>
                      </a:r>
                      <a:r>
                        <a:rPr lang="it-IT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irregolarità e/o cartelle di pagamento</a:t>
                      </a:r>
                      <a:endParaRPr lang="it-IT" sz="2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305" marR="117083" marT="94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85878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comunicazioni irregolarità</a:t>
                      </a:r>
                      <a:endParaRPr lang="it-IT" sz="2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305" marR="117083" marT="94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21556"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cartelle</a:t>
                      </a:r>
                      <a:r>
                        <a:rPr lang="it-IT" sz="1500" b="0" i="1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di pagamento</a:t>
                      </a:r>
                      <a:endParaRPr lang="it-IT" sz="2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305" marR="117083" marT="94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Grp="1"/>
          </p:cNvSpPr>
          <p:nvPr>
            <p:ph type="title"/>
          </p:nvPr>
        </p:nvSpPr>
        <p:spPr>
          <a:xfrm>
            <a:off x="272482" y="262386"/>
            <a:ext cx="9217022" cy="768114"/>
          </a:xfrm>
        </p:spPr>
        <p:txBody>
          <a:bodyPr/>
          <a:lstStyle/>
          <a:p>
            <a:pPr eaLnBrk="1" hangingPunct="1"/>
            <a:r>
              <a:rPr lang="en-US" altLang="it-IT" sz="2600" dirty="0" err="1"/>
              <a:t>Utilizzo</a:t>
            </a:r>
            <a:r>
              <a:rPr lang="en-US" altLang="it-IT" sz="2600" dirty="0"/>
              <a:t> di CIVIS per </a:t>
            </a:r>
            <a:r>
              <a:rPr lang="en-US" altLang="it-IT" sz="2600" dirty="0" err="1"/>
              <a:t>cartelle</a:t>
            </a:r>
            <a:r>
              <a:rPr lang="en-US" altLang="it-IT" sz="2600" dirty="0"/>
              <a:t> di </a:t>
            </a:r>
            <a:r>
              <a:rPr lang="en-US" altLang="it-IT" sz="2600" dirty="0" err="1"/>
              <a:t>pagamento</a:t>
            </a:r>
            <a:endParaRPr lang="en-US" altLang="it-IT" sz="2600" dirty="0"/>
          </a:p>
        </p:txBody>
      </p:sp>
      <p:cxnSp>
        <p:nvCxnSpPr>
          <p:cNvPr id="14" name="Connettore 2 13"/>
          <p:cNvCxnSpPr/>
          <p:nvPr/>
        </p:nvCxnSpPr>
        <p:spPr bwMode="auto">
          <a:xfrm flipV="1">
            <a:off x="5118190" y="4256391"/>
            <a:ext cx="380871" cy="1888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ttangolo 14"/>
          <p:cNvSpPr/>
          <p:nvPr/>
        </p:nvSpPr>
        <p:spPr bwMode="auto">
          <a:xfrm>
            <a:off x="4310585" y="4256391"/>
            <a:ext cx="702295" cy="20904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900" b="1" i="1" dirty="0">
                <a:solidFill>
                  <a:srgbClr val="000000"/>
                </a:solidFill>
                <a:latin typeface="Verdana"/>
              </a:rPr>
              <a:t>40=100</a:t>
            </a: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41435"/>
              </p:ext>
            </p:extLst>
          </p:nvPr>
        </p:nvGraphicFramePr>
        <p:xfrm>
          <a:off x="5273582" y="3932588"/>
          <a:ext cx="4564916" cy="214262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335900"/>
                <a:gridCol w="1229016"/>
              </a:tblGrid>
              <a:tr h="640783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CIVIS per</a:t>
                      </a:r>
                      <a:r>
                        <a:rPr lang="it-IT" sz="16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cartelle di pagamento</a:t>
                      </a:r>
                      <a:endParaRPr lang="it-IT" sz="16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it-IT" sz="15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ultimo anno</a:t>
                      </a:r>
                    </a:p>
                  </a:txBody>
                  <a:tcPr marL="74318" marR="74318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892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Meno del 25%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</a:t>
                      </a:r>
                      <a:endParaRPr lang="it-IT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4318" marR="74318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5450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25-75%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5450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Oltre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75%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5450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 ricorda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it-IT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545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 AUMENTO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ULTIMO ANNO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9259" marR="117036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</a:t>
                      </a:r>
                      <a:endParaRPr lang="it-IT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13234" y="1413399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totale campione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196462" y="2120659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17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66948" y="332656"/>
            <a:ext cx="9610588" cy="648072"/>
          </a:xfrm>
          <a:noFill/>
        </p:spPr>
        <p:txBody>
          <a:bodyPr/>
          <a:lstStyle/>
          <a:p>
            <a:r>
              <a:rPr lang="en-US" sz="2600" dirty="0" err="1"/>
              <a:t>Soddisfazione</a:t>
            </a:r>
            <a:r>
              <a:rPr lang="en-US" sz="2600" dirty="0"/>
              <a:t> </a:t>
            </a:r>
            <a:r>
              <a:rPr lang="en-US" sz="2600" dirty="0" err="1"/>
              <a:t>complessiva</a:t>
            </a:r>
            <a:endParaRPr lang="en-US" sz="26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4151" y="1091598"/>
            <a:ext cx="7491144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complesso quanto sei soddisfatto del servizio?</a:t>
            </a:r>
          </a:p>
        </p:txBody>
      </p:sp>
      <p:sp>
        <p:nvSpPr>
          <p:cNvPr id="3" name="Rettangolo 2"/>
          <p:cNvSpPr/>
          <p:nvPr/>
        </p:nvSpPr>
        <p:spPr bwMode="auto">
          <a:xfrm>
            <a:off x="166949" y="2029547"/>
            <a:ext cx="1638688" cy="255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1200" dirty="0"/>
              <a:t>Non indica = 1%</a:t>
            </a:r>
          </a:p>
        </p:txBody>
      </p:sp>
      <p:graphicFrame>
        <p:nvGraphicFramePr>
          <p:cNvPr id="51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638645"/>
              </p:ext>
            </p:extLst>
          </p:nvPr>
        </p:nvGraphicFramePr>
        <p:xfrm>
          <a:off x="2695783" y="2285256"/>
          <a:ext cx="3727146" cy="295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208" y="2861321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208" y="3556357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630" y="4301480"/>
            <a:ext cx="271528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2"/>
          <p:cNvSpPr txBox="1">
            <a:spLocks noChangeArrowheads="1"/>
          </p:cNvSpPr>
          <p:nvPr/>
        </p:nvSpPr>
        <p:spPr bwMode="auto">
          <a:xfrm>
            <a:off x="5993034" y="2800272"/>
            <a:ext cx="544142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57" name="Parentesi graffa chiusa 56"/>
          <p:cNvSpPr/>
          <p:nvPr/>
        </p:nvSpPr>
        <p:spPr bwMode="auto">
          <a:xfrm>
            <a:off x="5563486" y="2800272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58" name="Parentesi graffa chiusa 57"/>
          <p:cNvSpPr/>
          <p:nvPr/>
        </p:nvSpPr>
        <p:spPr bwMode="auto">
          <a:xfrm>
            <a:off x="5563486" y="3448344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5993034" y="3495495"/>
            <a:ext cx="544142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0" name="Parentesi graffa chiusa 59"/>
          <p:cNvSpPr/>
          <p:nvPr/>
        </p:nvSpPr>
        <p:spPr bwMode="auto">
          <a:xfrm>
            <a:off x="5563486" y="4157464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61" name="Rectangle 2"/>
          <p:cNvSpPr txBox="1">
            <a:spLocks noChangeArrowheads="1"/>
          </p:cNvSpPr>
          <p:nvPr/>
        </p:nvSpPr>
        <p:spPr bwMode="auto">
          <a:xfrm>
            <a:off x="5993034" y="4241122"/>
            <a:ext cx="331271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116463" y="1535700"/>
            <a:ext cx="4368485" cy="32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Ha usato CIVIS per assistenza sulle comunicazioni di irregolarità o sulle cartelle di pagamento; esprime valutazione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860879" y="4868716"/>
            <a:ext cx="2242359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3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79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4982059" y="2109050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434313"/>
              </p:ext>
            </p:extLst>
          </p:nvPr>
        </p:nvGraphicFramePr>
        <p:xfrm>
          <a:off x="6859027" y="1977675"/>
          <a:ext cx="1982405" cy="33111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2205"/>
                <a:gridCol w="911709"/>
                <a:gridCol w="888491"/>
              </a:tblGrid>
              <a:tr h="683477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Privato.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4239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5476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1867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6121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" name="Ovale 1"/>
          <p:cNvSpPr/>
          <p:nvPr/>
        </p:nvSpPr>
        <p:spPr bwMode="gray">
          <a:xfrm>
            <a:off x="8163357" y="2874778"/>
            <a:ext cx="390043" cy="288431"/>
          </a:xfrm>
          <a:prstGeom prst="ellipse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584515" y="6051499"/>
            <a:ext cx="4356752" cy="256934"/>
            <a:chOff x="539552" y="4540024"/>
            <a:chExt cx="4021617" cy="192760"/>
          </a:xfrm>
        </p:grpSpPr>
        <p:sp>
          <p:nvSpPr>
            <p:cNvPr id="4" name="CasellaDiTesto 3"/>
            <p:cNvSpPr txBox="1"/>
            <p:nvPr/>
          </p:nvSpPr>
          <p:spPr>
            <a:xfrm>
              <a:off x="827584" y="4543953"/>
              <a:ext cx="3733585" cy="173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i="1" dirty="0"/>
                <a:t>Professionista vs privato: differenza  statisticamente significativa</a:t>
              </a:r>
              <a:endParaRPr lang="it-IT" sz="900" dirty="0"/>
            </a:p>
          </p:txBody>
        </p:sp>
        <p:sp>
          <p:nvSpPr>
            <p:cNvPr id="21" name="Ovale 20"/>
            <p:cNvSpPr/>
            <p:nvPr/>
          </p:nvSpPr>
          <p:spPr bwMode="gray">
            <a:xfrm>
              <a:off x="539552" y="4540024"/>
              <a:ext cx="288032" cy="192760"/>
            </a:xfrm>
            <a:prstGeom prst="ellipse">
              <a:avLst/>
            </a:prstGeom>
            <a:noFill/>
            <a:ln w="28575">
              <a:solidFill>
                <a:srgbClr val="66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 sz="16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43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263426"/>
              </p:ext>
            </p:extLst>
          </p:nvPr>
        </p:nvGraphicFramePr>
        <p:xfrm>
          <a:off x="2695783" y="2285256"/>
          <a:ext cx="3727146" cy="295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13800" y="332656"/>
            <a:ext cx="9563736" cy="648072"/>
          </a:xfrm>
          <a:noFill/>
        </p:spPr>
        <p:txBody>
          <a:bodyPr/>
          <a:lstStyle/>
          <a:p>
            <a:r>
              <a:rPr lang="en-US" sz="2600" dirty="0" err="1"/>
              <a:t>Rispondenza</a:t>
            </a:r>
            <a:r>
              <a:rPr lang="en-US" sz="2600" dirty="0"/>
              <a:t> </a:t>
            </a:r>
            <a:r>
              <a:rPr lang="en-US" sz="2600" dirty="0" err="1"/>
              <a:t>alle</a:t>
            </a:r>
            <a:r>
              <a:rPr lang="en-US" sz="2600" dirty="0"/>
              <a:t> </a:t>
            </a:r>
            <a:r>
              <a:rPr lang="en-US" sz="2600" dirty="0" err="1"/>
              <a:t>esigenze</a:t>
            </a:r>
            <a:endParaRPr lang="en-US" sz="26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4808" y="1052736"/>
            <a:ext cx="7491144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il servizio ha risposto alle tue  esigenze?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490" y="2708921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490" y="3475964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473" y="4221087"/>
            <a:ext cx="271528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920318" y="2647872"/>
            <a:ext cx="616858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</a:p>
        </p:txBody>
      </p:sp>
      <p:sp>
        <p:nvSpPr>
          <p:cNvPr id="16" name="Parentesi graffa chiusa 15"/>
          <p:cNvSpPr/>
          <p:nvPr/>
        </p:nvSpPr>
        <p:spPr bwMode="auto">
          <a:xfrm>
            <a:off x="5490769" y="2647873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19" name="Parentesi graffa chiusa 18"/>
          <p:cNvSpPr/>
          <p:nvPr/>
        </p:nvSpPr>
        <p:spPr bwMode="auto">
          <a:xfrm>
            <a:off x="5490769" y="3367953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5920318" y="3439960"/>
            <a:ext cx="616858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21" name="Parentesi graffa chiusa 20"/>
          <p:cNvSpPr/>
          <p:nvPr/>
        </p:nvSpPr>
        <p:spPr bwMode="auto">
          <a:xfrm>
            <a:off x="5490769" y="4077073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5947877" y="4160731"/>
            <a:ext cx="517291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924697" y="2109050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ttangolo 36"/>
          <p:cNvSpPr/>
          <p:nvPr/>
        </p:nvSpPr>
        <p:spPr bwMode="auto">
          <a:xfrm>
            <a:off x="166949" y="2029547"/>
            <a:ext cx="1638688" cy="255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1200" dirty="0"/>
              <a:t>Non indica = 1%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134808" y="1524414"/>
            <a:ext cx="4368485" cy="32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Ha usato CIVIS per assistenza sulle comunicazioni di irregolarità o sulle cartelle di pagamento; esprime valutazione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860879" y="4868716"/>
            <a:ext cx="2242359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3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76</a:t>
            </a:r>
          </a:p>
        </p:txBody>
      </p:sp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98193"/>
              </p:ext>
            </p:extLst>
          </p:nvPr>
        </p:nvGraphicFramePr>
        <p:xfrm>
          <a:off x="6859027" y="1977675"/>
          <a:ext cx="2054413" cy="33111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2205"/>
                <a:gridCol w="911709"/>
                <a:gridCol w="960499"/>
              </a:tblGrid>
              <a:tr h="683477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4239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5476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1867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6121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5" name="Ovale 24"/>
          <p:cNvSpPr/>
          <p:nvPr/>
        </p:nvSpPr>
        <p:spPr bwMode="gray">
          <a:xfrm>
            <a:off x="8235365" y="2874778"/>
            <a:ext cx="390043" cy="288431"/>
          </a:xfrm>
          <a:prstGeom prst="ellipse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584515" y="6051499"/>
            <a:ext cx="4356752" cy="256934"/>
            <a:chOff x="539552" y="4540024"/>
            <a:chExt cx="4021617" cy="192760"/>
          </a:xfrm>
        </p:grpSpPr>
        <p:sp>
          <p:nvSpPr>
            <p:cNvPr id="31" name="CasellaDiTesto 30"/>
            <p:cNvSpPr txBox="1"/>
            <p:nvPr/>
          </p:nvSpPr>
          <p:spPr>
            <a:xfrm>
              <a:off x="827584" y="4543953"/>
              <a:ext cx="3733585" cy="173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i="1" dirty="0"/>
                <a:t>Professionista vs privato: differenza  statisticamente significativa</a:t>
              </a:r>
              <a:endParaRPr lang="it-IT" sz="900" dirty="0"/>
            </a:p>
          </p:txBody>
        </p:sp>
        <p:sp>
          <p:nvSpPr>
            <p:cNvPr id="32" name="Ovale 31"/>
            <p:cNvSpPr/>
            <p:nvPr/>
          </p:nvSpPr>
          <p:spPr bwMode="gray">
            <a:xfrm>
              <a:off x="539552" y="4540024"/>
              <a:ext cx="288032" cy="192760"/>
            </a:xfrm>
            <a:prstGeom prst="ellipse">
              <a:avLst/>
            </a:prstGeom>
            <a:noFill/>
            <a:ln w="28575">
              <a:solidFill>
                <a:srgbClr val="66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 sz="16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90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94470" y="332656"/>
            <a:ext cx="9583065" cy="648072"/>
          </a:xfrm>
          <a:noFill/>
        </p:spPr>
        <p:txBody>
          <a:bodyPr/>
          <a:lstStyle/>
          <a:p>
            <a:r>
              <a:rPr lang="en-US" sz="2600" dirty="0" err="1"/>
              <a:t>Soddisfazione</a:t>
            </a:r>
            <a:r>
              <a:rPr lang="en-US" sz="2600" dirty="0"/>
              <a:t> </a:t>
            </a:r>
            <a:r>
              <a:rPr lang="en-US" sz="2600" dirty="0" err="1" smtClean="0"/>
              <a:t>rispetto</a:t>
            </a:r>
            <a:r>
              <a:rPr lang="en-US" sz="2600" dirty="0" smtClean="0"/>
              <a:t> </a:t>
            </a:r>
            <a:r>
              <a:rPr lang="en-US" sz="2600" dirty="0" err="1" smtClean="0"/>
              <a:t>ai</a:t>
            </a:r>
            <a:r>
              <a:rPr lang="en-US" sz="2600" dirty="0" smtClean="0"/>
              <a:t> </a:t>
            </a:r>
            <a:r>
              <a:rPr lang="en-US" sz="2600" dirty="0" err="1" smtClean="0"/>
              <a:t>servizi</a:t>
            </a:r>
            <a:r>
              <a:rPr lang="en-US" sz="2600" dirty="0" smtClean="0"/>
              <a:t> di </a:t>
            </a:r>
            <a:r>
              <a:rPr lang="en-US" sz="2600" dirty="0" err="1"/>
              <a:t>altre</a:t>
            </a:r>
            <a:r>
              <a:rPr lang="en-US" sz="2600" dirty="0"/>
              <a:t> PA</a:t>
            </a:r>
          </a:p>
        </p:txBody>
      </p:sp>
      <p:graphicFrame>
        <p:nvGraphicFramePr>
          <p:cNvPr id="7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883435"/>
              </p:ext>
            </p:extLst>
          </p:nvPr>
        </p:nvGraphicFramePr>
        <p:xfrm>
          <a:off x="2713479" y="2072569"/>
          <a:ext cx="3727146" cy="295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9698" y="1097189"/>
            <a:ext cx="6086168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il  servizio  è in linea con i migliori servizi  telematici che hai utilizzato nell’ambito della Pubblica Amministrazione?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527" y="2926506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527" y="3686606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950" y="4365104"/>
            <a:ext cx="271528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303354" y="2865458"/>
            <a:ext cx="521854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16" name="Parentesi graffa chiusa 15"/>
          <p:cNvSpPr/>
          <p:nvPr/>
        </p:nvSpPr>
        <p:spPr bwMode="auto">
          <a:xfrm>
            <a:off x="5873805" y="2865459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19" name="Parentesi graffa chiusa 18"/>
          <p:cNvSpPr/>
          <p:nvPr/>
        </p:nvSpPr>
        <p:spPr bwMode="auto">
          <a:xfrm>
            <a:off x="5873805" y="3644478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303354" y="3595700"/>
            <a:ext cx="521854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1" name="Parentesi graffa chiusa 20"/>
          <p:cNvSpPr/>
          <p:nvPr/>
        </p:nvSpPr>
        <p:spPr bwMode="auto">
          <a:xfrm>
            <a:off x="5873805" y="4316523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303354" y="4400181"/>
            <a:ext cx="331271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5034978" y="2237829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161179" y="1594075"/>
            <a:ext cx="4368485" cy="32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Ha usato CIVIS per assistenza sulle comunicazioni di irregolarità o sulle cartelle di pagamento; esprime valutazione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4020864" y="4868716"/>
            <a:ext cx="2242359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3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79</a:t>
            </a:r>
          </a:p>
        </p:txBody>
      </p:sp>
      <p:sp>
        <p:nvSpPr>
          <p:cNvPr id="24" name="Rettangolo 23"/>
          <p:cNvSpPr/>
          <p:nvPr/>
        </p:nvSpPr>
        <p:spPr bwMode="auto">
          <a:xfrm>
            <a:off x="185294" y="2034428"/>
            <a:ext cx="1638688" cy="255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1200" dirty="0"/>
              <a:t>Non indica = 5%</a:t>
            </a: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181497"/>
              </p:ext>
            </p:extLst>
          </p:nvPr>
        </p:nvGraphicFramePr>
        <p:xfrm>
          <a:off x="6969223" y="1977675"/>
          <a:ext cx="2232250" cy="33111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4460"/>
                <a:gridCol w="834147"/>
                <a:gridCol w="1043643"/>
              </a:tblGrid>
              <a:tr h="683477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4239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5476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1867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6121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5" name="Ovale 24"/>
          <p:cNvSpPr/>
          <p:nvPr/>
        </p:nvSpPr>
        <p:spPr bwMode="gray">
          <a:xfrm>
            <a:off x="8451389" y="2874778"/>
            <a:ext cx="390043" cy="288431"/>
          </a:xfrm>
          <a:prstGeom prst="ellipse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grpSp>
        <p:nvGrpSpPr>
          <p:cNvPr id="27" name="Gruppo 26"/>
          <p:cNvGrpSpPr/>
          <p:nvPr/>
        </p:nvGrpSpPr>
        <p:grpSpPr>
          <a:xfrm>
            <a:off x="584515" y="6051499"/>
            <a:ext cx="4356752" cy="256934"/>
            <a:chOff x="539552" y="4540024"/>
            <a:chExt cx="4021617" cy="192760"/>
          </a:xfrm>
        </p:grpSpPr>
        <p:sp>
          <p:nvSpPr>
            <p:cNvPr id="28" name="CasellaDiTesto 27"/>
            <p:cNvSpPr txBox="1"/>
            <p:nvPr/>
          </p:nvSpPr>
          <p:spPr>
            <a:xfrm>
              <a:off x="827584" y="4543953"/>
              <a:ext cx="3733585" cy="173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i="1" dirty="0"/>
                <a:t>Professionista vs privato: differenza  statisticamente significativa</a:t>
              </a:r>
              <a:endParaRPr lang="it-IT" sz="900" dirty="0"/>
            </a:p>
          </p:txBody>
        </p:sp>
        <p:sp>
          <p:nvSpPr>
            <p:cNvPr id="29" name="Ovale 28"/>
            <p:cNvSpPr/>
            <p:nvPr/>
          </p:nvSpPr>
          <p:spPr bwMode="gray">
            <a:xfrm>
              <a:off x="539552" y="4540024"/>
              <a:ext cx="288032" cy="192760"/>
            </a:xfrm>
            <a:prstGeom prst="ellipse">
              <a:avLst/>
            </a:prstGeom>
            <a:noFill/>
            <a:ln w="28575">
              <a:solidFill>
                <a:srgbClr val="66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 sz="16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26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44956" y="332656"/>
            <a:ext cx="9532579" cy="648072"/>
          </a:xfrm>
          <a:noFill/>
        </p:spPr>
        <p:txBody>
          <a:bodyPr/>
          <a:lstStyle/>
          <a:p>
            <a:r>
              <a:rPr lang="en-US" sz="2600" dirty="0" err="1"/>
              <a:t>Passaparola</a:t>
            </a:r>
            <a:endParaRPr lang="en-US" sz="26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64636" y="1057030"/>
            <a:ext cx="7491144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Consiglieresti l’utilizzo del servizio?</a:t>
            </a:r>
          </a:p>
        </p:txBody>
      </p:sp>
      <p:graphicFrame>
        <p:nvGraphicFramePr>
          <p:cNvPr id="29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909607"/>
              </p:ext>
            </p:extLst>
          </p:nvPr>
        </p:nvGraphicFramePr>
        <p:xfrm>
          <a:off x="2695783" y="2415529"/>
          <a:ext cx="3727146" cy="295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689" y="2839194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689" y="3606237"/>
            <a:ext cx="270950" cy="32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671" y="4351360"/>
            <a:ext cx="271528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494516" y="2778145"/>
            <a:ext cx="546716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</a:p>
        </p:txBody>
      </p:sp>
      <p:sp>
        <p:nvSpPr>
          <p:cNvPr id="34" name="Parentesi graffa chiusa 33"/>
          <p:cNvSpPr/>
          <p:nvPr/>
        </p:nvSpPr>
        <p:spPr bwMode="auto">
          <a:xfrm>
            <a:off x="6064967" y="2778146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35" name="Parentesi graffa chiusa 34"/>
          <p:cNvSpPr/>
          <p:nvPr/>
        </p:nvSpPr>
        <p:spPr bwMode="auto">
          <a:xfrm>
            <a:off x="6064967" y="3498226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6494516" y="3570233"/>
            <a:ext cx="546716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37" name="Parentesi graffa chiusa 36"/>
          <p:cNvSpPr/>
          <p:nvPr/>
        </p:nvSpPr>
        <p:spPr bwMode="auto">
          <a:xfrm>
            <a:off x="6064967" y="4207346"/>
            <a:ext cx="37158" cy="3167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endParaRPr lang="it-IT" sz="1600"/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522075" y="4291004"/>
            <a:ext cx="331271" cy="38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421053" y="2177310"/>
            <a:ext cx="3906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tangolo 43"/>
          <p:cNvSpPr/>
          <p:nvPr/>
        </p:nvSpPr>
        <p:spPr bwMode="auto">
          <a:xfrm>
            <a:off x="166949" y="2029547"/>
            <a:ext cx="1638688" cy="255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1200" dirty="0"/>
              <a:t>Non indica = 1%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166948" y="1558271"/>
            <a:ext cx="4368485" cy="32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Ha usato CIVIS per assistenza sulle comunicazioni di irregolarità o sulle cartelle di pagamento; esprime valutazione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114797" y="4772735"/>
            <a:ext cx="2242359" cy="3848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300" b="1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 Soddisfazione = 86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077"/>
              </p:ext>
            </p:extLst>
          </p:nvPr>
        </p:nvGraphicFramePr>
        <p:xfrm>
          <a:off x="7207038" y="2001020"/>
          <a:ext cx="1760380" cy="33111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94234"/>
                <a:gridCol w="899680"/>
                <a:gridCol w="666466"/>
              </a:tblGrid>
              <a:tr h="683477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4239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5476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1867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6121">
                <a:tc>
                  <a:txBody>
                    <a:bodyPr/>
                    <a:lstStyle/>
                    <a:p>
                      <a:endParaRPr lang="it-IT" sz="1900" dirty="0"/>
                    </a:p>
                  </a:txBody>
                  <a:tcPr marL="74318" marR="74318" marT="45721" marB="4572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0" name="Ovale 19"/>
          <p:cNvSpPr/>
          <p:nvPr/>
        </p:nvSpPr>
        <p:spPr bwMode="gray">
          <a:xfrm>
            <a:off x="8477271" y="2885758"/>
            <a:ext cx="390043" cy="288431"/>
          </a:xfrm>
          <a:prstGeom prst="ellipse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584515" y="6051499"/>
            <a:ext cx="4356752" cy="256934"/>
            <a:chOff x="539552" y="4540024"/>
            <a:chExt cx="4021617" cy="192760"/>
          </a:xfrm>
        </p:grpSpPr>
        <p:sp>
          <p:nvSpPr>
            <p:cNvPr id="22" name="CasellaDiTesto 21"/>
            <p:cNvSpPr txBox="1"/>
            <p:nvPr/>
          </p:nvSpPr>
          <p:spPr>
            <a:xfrm>
              <a:off x="827584" y="4543953"/>
              <a:ext cx="3733585" cy="173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i="1" dirty="0"/>
                <a:t>Professionista vs privato: differenza  statisticamente significativa</a:t>
              </a:r>
              <a:endParaRPr lang="it-IT" sz="900" dirty="0"/>
            </a:p>
          </p:txBody>
        </p:sp>
        <p:sp>
          <p:nvSpPr>
            <p:cNvPr id="23" name="Ovale 22"/>
            <p:cNvSpPr/>
            <p:nvPr/>
          </p:nvSpPr>
          <p:spPr bwMode="gray">
            <a:xfrm>
              <a:off x="539552" y="4540024"/>
              <a:ext cx="288032" cy="192760"/>
            </a:xfrm>
            <a:prstGeom prst="ellipse">
              <a:avLst/>
            </a:prstGeom>
            <a:noFill/>
            <a:ln w="28575">
              <a:solidFill>
                <a:srgbClr val="66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 sz="16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98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Metodologia</a:t>
            </a:r>
            <a:r>
              <a:rPr lang="en-US" alt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it-IT" sz="2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modalità</a:t>
            </a:r>
            <a:r>
              <a:rPr lang="en-US" alt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tempi</a:t>
            </a:r>
          </a:p>
        </p:txBody>
      </p:sp>
      <p:sp>
        <p:nvSpPr>
          <p:cNvPr id="4" name="Freihandform 5"/>
          <p:cNvSpPr/>
          <p:nvPr>
            <p:custDataLst>
              <p:tags r:id="rId1"/>
            </p:custDataLst>
          </p:nvPr>
        </p:nvSpPr>
        <p:spPr bwMode="gray">
          <a:xfrm>
            <a:off x="338455" y="2757133"/>
            <a:ext cx="9204000" cy="0"/>
          </a:xfrm>
          <a:custGeom>
            <a:avLst/>
            <a:gdLst>
              <a:gd name="connsiteX0" fmla="*/ 0 w 8420100"/>
              <a:gd name="connsiteY0" fmla="*/ 0 h 0"/>
              <a:gd name="connsiteX1" fmla="*/ 8420100 w 84201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0100">
                <a:moveTo>
                  <a:pt x="0" y="0"/>
                </a:moveTo>
                <a:lnTo>
                  <a:pt x="8420100" y="0"/>
                </a:lnTo>
              </a:path>
            </a:pathLst>
          </a:cu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77" tIns="53639" rIns="107277" bIns="53639" rtlCol="0" anchor="ctr"/>
          <a:lstStyle/>
          <a:p>
            <a:pPr algn="ctr"/>
            <a:endParaRPr lang="en-US"/>
          </a:p>
        </p:txBody>
      </p:sp>
      <p:sp>
        <p:nvSpPr>
          <p:cNvPr id="5" name="Freihandform 6"/>
          <p:cNvSpPr/>
          <p:nvPr>
            <p:custDataLst>
              <p:tags r:id="rId2"/>
            </p:custDataLst>
          </p:nvPr>
        </p:nvSpPr>
        <p:spPr bwMode="gray">
          <a:xfrm>
            <a:off x="338455" y="5348621"/>
            <a:ext cx="9204000" cy="0"/>
          </a:xfrm>
          <a:custGeom>
            <a:avLst/>
            <a:gdLst>
              <a:gd name="connsiteX0" fmla="*/ 0 w 8420100"/>
              <a:gd name="connsiteY0" fmla="*/ 0 h 0"/>
              <a:gd name="connsiteX1" fmla="*/ 8420100 w 84201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0100">
                <a:moveTo>
                  <a:pt x="0" y="0"/>
                </a:moveTo>
                <a:lnTo>
                  <a:pt x="8420100" y="0"/>
                </a:lnTo>
              </a:path>
            </a:pathLst>
          </a:cu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77" tIns="53639" rIns="107277" bIns="53639" rtlCol="0" anchor="ctr"/>
          <a:lstStyle/>
          <a:p>
            <a:pPr algn="ctr"/>
            <a:endParaRPr lang="en-US"/>
          </a:p>
        </p:txBody>
      </p:sp>
      <p:sp>
        <p:nvSpPr>
          <p:cNvPr id="6" name="Freihandform 7"/>
          <p:cNvSpPr/>
          <p:nvPr>
            <p:custDataLst>
              <p:tags r:id="rId3"/>
            </p:custDataLst>
          </p:nvPr>
        </p:nvSpPr>
        <p:spPr bwMode="gray">
          <a:xfrm>
            <a:off x="338455" y="1509379"/>
            <a:ext cx="9204000" cy="0"/>
          </a:xfrm>
          <a:custGeom>
            <a:avLst/>
            <a:gdLst>
              <a:gd name="connsiteX0" fmla="*/ 0 w 8420100"/>
              <a:gd name="connsiteY0" fmla="*/ 0 h 0"/>
              <a:gd name="connsiteX1" fmla="*/ 8420100 w 84201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0100">
                <a:moveTo>
                  <a:pt x="0" y="0"/>
                </a:moveTo>
                <a:lnTo>
                  <a:pt x="8420100" y="0"/>
                </a:lnTo>
              </a:path>
            </a:pathLst>
          </a:cu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77" tIns="53639" rIns="107277" bIns="53639" rtlCol="0" anchor="ctr"/>
          <a:lstStyle/>
          <a:p>
            <a:pPr algn="ctr"/>
            <a:endParaRPr lang="en-US"/>
          </a:p>
        </p:txBody>
      </p:sp>
      <p:sp>
        <p:nvSpPr>
          <p:cNvPr id="7" name="Freihandform 8"/>
          <p:cNvSpPr/>
          <p:nvPr>
            <p:custDataLst>
              <p:tags r:id="rId4"/>
            </p:custDataLst>
          </p:nvPr>
        </p:nvSpPr>
        <p:spPr bwMode="gray">
          <a:xfrm>
            <a:off x="338455" y="6229327"/>
            <a:ext cx="9204000" cy="0"/>
          </a:xfrm>
          <a:custGeom>
            <a:avLst/>
            <a:gdLst>
              <a:gd name="connsiteX0" fmla="*/ 0 w 8420100"/>
              <a:gd name="connsiteY0" fmla="*/ 0 h 0"/>
              <a:gd name="connsiteX1" fmla="*/ 8420100 w 84201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0100">
                <a:moveTo>
                  <a:pt x="0" y="0"/>
                </a:moveTo>
                <a:lnTo>
                  <a:pt x="8420100" y="0"/>
                </a:lnTo>
              </a:path>
            </a:pathLst>
          </a:cu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77" tIns="53639" rIns="107277" bIns="53639" rtlCol="0" anchor="ctr"/>
          <a:lstStyle/>
          <a:p>
            <a:pPr algn="ctr"/>
            <a:endParaRPr lang="en-US"/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2143944" y="3323860"/>
            <a:ext cx="7098789" cy="125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7" tIns="53639" rIns="107277" bIns="53639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201145" lvl="1" indent="-201145" algn="just">
              <a:spcBef>
                <a:spcPts val="704"/>
              </a:spcBef>
              <a:buClr>
                <a:schemeClr val="tx2"/>
              </a:buClr>
            </a:pP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12.795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gli </a:t>
            </a:r>
            <a:r>
              <a:rPr lang="it-IT" sz="16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utenti, tra privati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cittadini e professionisti contattati </a:t>
            </a:r>
          </a:p>
          <a:p>
            <a:pPr marL="201145" lvl="1" indent="-201145" algn="just">
              <a:spcBef>
                <a:spcPts val="704"/>
              </a:spcBef>
              <a:buClr>
                <a:schemeClr val="tx2"/>
              </a:buClr>
            </a:pP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partecipazione facoltativa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richiesta di adesione in fase di compilazione del questionario di soddisfazione</a:t>
            </a:r>
          </a:p>
          <a:p>
            <a:pPr marL="201145" lvl="1" indent="-201145" algn="just">
              <a:spcBef>
                <a:spcPts val="704"/>
              </a:spcBef>
              <a:buClr>
                <a:schemeClr val="tx2"/>
              </a:buClr>
            </a:pP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2.710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questionari validi</a:t>
            </a:r>
          </a:p>
          <a:p>
            <a:pPr marL="0" lvl="1" indent="0" algn="just">
              <a:buClr>
                <a:srgbClr val="FF9933"/>
              </a:buClr>
              <a:buNone/>
            </a:pPr>
            <a:endParaRPr lang="it-IT" sz="16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1" indent="0" algn="just">
              <a:buClr>
                <a:srgbClr val="FF9933"/>
              </a:buClr>
              <a:buNone/>
            </a:pPr>
            <a:endParaRPr lang="it-IT" sz="1600" kern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 bwMode="auto">
          <a:xfrm>
            <a:off x="2063097" y="5252640"/>
            <a:ext cx="7553784" cy="70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7" tIns="53639" rIns="107277" bIns="53639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335242" lvl="1" algn="just">
              <a:buClr>
                <a:srgbClr val="FF9933"/>
              </a:buClr>
            </a:pPr>
            <a:endParaRPr lang="it-IT" sz="1600" kern="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35242" lvl="1" algn="just">
              <a:buClr>
                <a:schemeClr val="accent2"/>
              </a:buClr>
            </a:pP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it-IT" sz="16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</a:t>
            </a:r>
            <a:r>
              <a:rPr lang="it-IT" sz="16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novembre 2015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15 dicembre 2015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gray">
          <a:xfrm>
            <a:off x="332329" y="1701459"/>
            <a:ext cx="1703436" cy="863712"/>
          </a:xfrm>
          <a:prstGeom prst="homePlate">
            <a:avLst>
              <a:gd name="adj" fmla="val 19332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84470" rIns="107277" bIns="844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 err="1">
                <a:solidFill>
                  <a:schemeClr val="bg1"/>
                </a:solidFill>
                <a:cs typeface="Arial" pitchFamily="34" charset="0"/>
              </a:rPr>
              <a:t>Tecnica</a:t>
            </a: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 di </a:t>
            </a:r>
            <a:r>
              <a:rPr lang="en-US" sz="1600" b="1" dirty="0" err="1">
                <a:solidFill>
                  <a:schemeClr val="bg1"/>
                </a:solidFill>
                <a:cs typeface="Arial" pitchFamily="34" charset="0"/>
              </a:rPr>
              <a:t>raccolta</a:t>
            </a: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cs typeface="Arial" pitchFamily="34" charset="0"/>
              </a:rPr>
              <a:t>dati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gray">
          <a:xfrm>
            <a:off x="332329" y="3525098"/>
            <a:ext cx="1703436" cy="863712"/>
          </a:xfrm>
          <a:prstGeom prst="homePlate">
            <a:avLst>
              <a:gd name="adj" fmla="val 19332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84470" rIns="107277" bIns="844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 err="1">
                <a:solidFill>
                  <a:schemeClr val="bg1"/>
                </a:solidFill>
                <a:cs typeface="Arial" pitchFamily="34" charset="0"/>
              </a:rPr>
              <a:t>Campione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gray">
          <a:xfrm>
            <a:off x="359661" y="5424693"/>
            <a:ext cx="1703436" cy="787758"/>
          </a:xfrm>
          <a:prstGeom prst="homePlate">
            <a:avLst>
              <a:gd name="adj" fmla="val 19332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84470" rIns="107277" bIns="844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 err="1">
                <a:solidFill>
                  <a:schemeClr val="bg1"/>
                </a:solidFill>
                <a:cs typeface="Arial" pitchFamily="34" charset="0"/>
              </a:rPr>
              <a:t>Periodo</a:t>
            </a: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 di </a:t>
            </a:r>
            <a:r>
              <a:rPr lang="en-US" sz="1600" b="1" dirty="0" err="1">
                <a:solidFill>
                  <a:schemeClr val="bg1"/>
                </a:solidFill>
                <a:cs typeface="Arial" pitchFamily="34" charset="0"/>
              </a:rPr>
              <a:t>rilevazione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143944" y="1797323"/>
            <a:ext cx="7098789" cy="105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7" tIns="53639" rIns="107277" bIns="53639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201145" lvl="1" indent="-201145" algn="just">
              <a:spcBef>
                <a:spcPts val="704"/>
              </a:spcBef>
              <a:buClr>
                <a:schemeClr val="tx2"/>
              </a:buClr>
            </a:pP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somministrazione di un </a:t>
            </a: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questionario web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agli </a:t>
            </a:r>
            <a:r>
              <a:rPr lang="it-IT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utilizzatori del servizio CIVIS F24</a:t>
            </a:r>
            <a:endParaRPr lang="it-IT" sz="1600" kern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algn="just">
              <a:buClr>
                <a:srgbClr val="FF9933"/>
              </a:buClr>
              <a:buNone/>
            </a:pPr>
            <a:endParaRPr lang="it-IT" sz="1600" kern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E2FA4-2401-46BA-97F7-6C1BFAABC568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4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88786" y="332656"/>
            <a:ext cx="9588749" cy="648072"/>
          </a:xfrm>
          <a:noFill/>
        </p:spPr>
        <p:txBody>
          <a:bodyPr/>
          <a:lstStyle/>
          <a:p>
            <a:r>
              <a:rPr lang="en-US" sz="2600" dirty="0" err="1"/>
              <a:t>Valutazione</a:t>
            </a:r>
            <a:r>
              <a:rPr lang="en-US" sz="2600" dirty="0"/>
              <a:t> di </a:t>
            </a:r>
            <a:r>
              <a:rPr lang="en-US" sz="2600" dirty="0" err="1"/>
              <a:t>dettaglio</a:t>
            </a:r>
            <a:endParaRPr lang="en-US" sz="26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8464" y="6129300"/>
            <a:ext cx="9283031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chiediamo ora di indicare la soddisfazione in relazione ai seguenti aspetti del servizio utilizzando la scala di valori da 1 a 6 dove 1 indica PER NIENTE  SODDISFATTO e 6 indica TOTALMENTE SODDISFATTO </a:t>
            </a:r>
          </a:p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088117928"/>
              </p:ext>
            </p:extLst>
          </p:nvPr>
        </p:nvGraphicFramePr>
        <p:xfrm>
          <a:off x="4718975" y="971276"/>
          <a:ext cx="3190890" cy="5400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65" y="1080533"/>
            <a:ext cx="240882" cy="28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 bwMode="auto">
          <a:xfrm>
            <a:off x="7535462" y="1370293"/>
            <a:ext cx="877465" cy="1936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800" dirty="0"/>
              <a:t>% </a:t>
            </a:r>
            <a:r>
              <a:rPr lang="it-IT" sz="800" dirty="0" err="1"/>
              <a:t>Punt</a:t>
            </a:r>
            <a:r>
              <a:rPr lang="it-IT" sz="800" dirty="0"/>
              <a:t> 5-6</a:t>
            </a:r>
          </a:p>
        </p:txBody>
      </p:sp>
      <p:sp>
        <p:nvSpPr>
          <p:cNvPr id="16" name="Rettangolo 15"/>
          <p:cNvSpPr/>
          <p:nvPr/>
        </p:nvSpPr>
        <p:spPr bwMode="auto">
          <a:xfrm>
            <a:off x="8172254" y="1240100"/>
            <a:ext cx="877465" cy="3167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800" b="1" dirty="0"/>
              <a:t>Indice</a:t>
            </a:r>
          </a:p>
          <a:p>
            <a:pPr algn="ctr" defTabSz="804795"/>
            <a:r>
              <a:rPr lang="it-IT" sz="800" dirty="0"/>
              <a:t>soddisfazione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72859"/>
              </p:ext>
            </p:extLst>
          </p:nvPr>
        </p:nvGraphicFramePr>
        <p:xfrm>
          <a:off x="974558" y="1538196"/>
          <a:ext cx="3827499" cy="4555098"/>
        </p:xfrm>
        <a:graphic>
          <a:graphicData uri="http://schemas.openxmlformats.org/drawingml/2006/table">
            <a:tbl>
              <a:tblPr/>
              <a:tblGrid>
                <a:gridCol w="3827499"/>
              </a:tblGrid>
              <a:tr h="230073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800" u="none" strike="noStrike" dirty="0">
                          <a:effectLst/>
                        </a:rPr>
                        <a:t>Facilità di accesso al servizio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800" u="none" strike="noStrike" dirty="0">
                          <a:effectLst/>
                        </a:rPr>
                        <a:t>Facilità di utilizzo dell’applicazione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800" u="none" strike="noStrike" dirty="0">
                          <a:effectLst/>
                        </a:rPr>
                        <a:t>Continuità di funzionamento del servizio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u="none" strike="noStrike" dirty="0">
                          <a:effectLst/>
                        </a:rPr>
                        <a:t>Chiarezza e completezza delle informazioni sul servizio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u="none" strike="noStrike" dirty="0" smtClean="0">
                          <a:effectLst/>
                        </a:rPr>
                        <a:t>Adeguatezza dei tempi di risposta</a:t>
                      </a:r>
                      <a:endParaRPr lang="it-IT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Facilità di reperimento dell’esito del servizio</a:t>
                      </a:r>
                      <a:endParaRPr lang="it-IT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Capacità di migliorare i rapporti amministrazione/utente</a:t>
                      </a: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800" u="none" strike="noStrike" dirty="0">
                          <a:effectLst/>
                        </a:rPr>
                        <a:t>Rapidità di risposta alla richiesta di assistenza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Semplicità modalità stampa richiesta di assistenza anche a posteriori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u="none" strike="noStrike" dirty="0">
                          <a:effectLst/>
                        </a:rPr>
                        <a:t>Completezza delle informazioni sullo stato della pratica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u="none" strike="noStrike" dirty="0">
                          <a:effectLst/>
                        </a:rPr>
                        <a:t>Chiarezza e completezza del riepilogo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u="none" strike="noStrike" dirty="0">
                          <a:effectLst/>
                        </a:rPr>
                        <a:t>Chiarezza e completezza dell’esito del servizio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1171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800" u="none" strike="noStrike" dirty="0">
                          <a:effectLst/>
                        </a:rPr>
                        <a:t>Chiarezza e completezza info da fornire per avere l’assistenza richiesta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1171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800" u="none" strike="noStrike" dirty="0">
                          <a:effectLst/>
                        </a:rPr>
                        <a:t>Chiarezza e completezza delle motivazioni per la richiesta di assistenza 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762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800" u="none" strike="noStrike" dirty="0">
                          <a:effectLst/>
                        </a:rPr>
                        <a:t>Capacità </a:t>
                      </a:r>
                      <a:r>
                        <a:rPr lang="it-IT" sz="800" u="none" strike="noStrike" dirty="0" smtClean="0">
                          <a:effectLst/>
                        </a:rPr>
                        <a:t>dei messaggi </a:t>
                      </a:r>
                      <a:r>
                        <a:rPr lang="it-IT" sz="800" u="none" strike="noStrike" dirty="0">
                          <a:effectLst/>
                        </a:rPr>
                        <a:t>di fornire aiuto nell’utilizzo del servizio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1171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800" u="none" strike="noStrike" dirty="0">
                          <a:effectLst/>
                        </a:rPr>
                        <a:t>Efficacia strumenti di assistenza (call center, pagine informative on line)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 bwMode="auto">
          <a:xfrm>
            <a:off x="5499061" y="1009740"/>
            <a:ext cx="877465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dirty="0"/>
              <a:t>%</a:t>
            </a: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107588"/>
              </p:ext>
            </p:extLst>
          </p:nvPr>
        </p:nvGraphicFramePr>
        <p:xfrm>
          <a:off x="7699420" y="1628800"/>
          <a:ext cx="593877" cy="4439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877"/>
              </a:tblGrid>
              <a:tr h="18626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79992"/>
              </p:ext>
            </p:extLst>
          </p:nvPr>
        </p:nvGraphicFramePr>
        <p:xfrm>
          <a:off x="8338793" y="1531951"/>
          <a:ext cx="593877" cy="4529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877"/>
              </a:tblGrid>
              <a:tr h="28311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</a:t>
                      </a:r>
                      <a:endParaRPr lang="it-IT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  <a:endParaRPr lang="it-IT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  <a:endParaRPr lang="it-IT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  <a:endParaRPr lang="it-IT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  <a:tr h="283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  <a:endParaRPr lang="it-IT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/>
                </a:tc>
              </a:tr>
            </a:tbl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16463" y="1029475"/>
            <a:ext cx="4368485" cy="32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Ha usato CIVIS per assistenza sulle comunicazioni di irregolarità o sulle cartelle di pagamento; esprime valutazione</a:t>
            </a:r>
          </a:p>
        </p:txBody>
      </p:sp>
      <p:sp>
        <p:nvSpPr>
          <p:cNvPr id="18" name="Rettangolo 17"/>
          <p:cNvSpPr/>
          <p:nvPr/>
        </p:nvSpPr>
        <p:spPr bwMode="gray">
          <a:xfrm>
            <a:off x="7605295" y="1029475"/>
            <a:ext cx="1404156" cy="5120847"/>
          </a:xfrm>
          <a:prstGeom prst="rect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5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88787" y="332656"/>
            <a:ext cx="9522742" cy="648072"/>
          </a:xfrm>
          <a:noFill/>
        </p:spPr>
        <p:txBody>
          <a:bodyPr/>
          <a:lstStyle/>
          <a:p>
            <a:r>
              <a:rPr lang="en-US" sz="2600" dirty="0" err="1"/>
              <a:t>Valutazione</a:t>
            </a:r>
            <a:r>
              <a:rPr lang="en-US" sz="2600" dirty="0"/>
              <a:t> di </a:t>
            </a:r>
            <a:r>
              <a:rPr lang="en-US" sz="2600" dirty="0" err="1"/>
              <a:t>dettaglio</a:t>
            </a:r>
            <a:r>
              <a:rPr lang="en-US" sz="2600" dirty="0"/>
              <a:t>: </a:t>
            </a:r>
            <a:r>
              <a:rPr lang="en-US" sz="2600" dirty="0" err="1"/>
              <a:t>analisi</a:t>
            </a:r>
            <a:r>
              <a:rPr lang="en-US" sz="2600" dirty="0"/>
              <a:t> per target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72480" y="6093296"/>
            <a:ext cx="9439049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 chiediamo ora di indicare la soddisfazione in relazione ai seguenti aspetti del servizio utilizzando la scala di valori da 1 a 6 dove 1 indica PER NIENTE  SODDISFATTO e 6 indica TOTALMENTE SODDISFATTO </a:t>
            </a:r>
          </a:p>
          <a:p>
            <a:pPr marL="0" algn="just">
              <a:buClr>
                <a:srgbClr val="FF9933"/>
              </a:buClr>
            </a:pPr>
            <a:r>
              <a:rPr lang="it-IT" sz="8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542169"/>
              </p:ext>
            </p:extLst>
          </p:nvPr>
        </p:nvGraphicFramePr>
        <p:xfrm>
          <a:off x="116463" y="1484784"/>
          <a:ext cx="4607585" cy="4536504"/>
        </p:xfrm>
        <a:graphic>
          <a:graphicData uri="http://schemas.openxmlformats.org/drawingml/2006/table">
            <a:tbl>
              <a:tblPr/>
              <a:tblGrid>
                <a:gridCol w="4607585"/>
              </a:tblGrid>
              <a:tr h="283113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900" u="none" strike="noStrike" dirty="0">
                          <a:effectLst/>
                        </a:rPr>
                        <a:t>Facilità di accesso al servizio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900" u="none" strike="noStrike" dirty="0">
                          <a:effectLst/>
                        </a:rPr>
                        <a:t>Facilità di utilizzo dell’applicazione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900" u="none" strike="noStrike" dirty="0">
                          <a:effectLst/>
                        </a:rPr>
                        <a:t>Continuità di funzionamento del servizio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u="none" strike="noStrike" dirty="0">
                          <a:effectLst/>
                        </a:rPr>
                        <a:t>Chiarezza e completezza delle informazioni sul servizio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2276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strike="noStrike" dirty="0" smtClean="0">
                          <a:effectLst/>
                        </a:rPr>
                        <a:t>Adeguatezza dei tempi di risposta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Facilità di reperimento dell’esito del servizio</a:t>
                      </a:r>
                      <a:endParaRPr lang="it-IT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Capacità di migliorare i rapporti amministrazione/utente</a:t>
                      </a: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900" u="none" strike="noStrike" dirty="0">
                          <a:effectLst/>
                        </a:rPr>
                        <a:t>Rapidità di risposta alla richiesta di assistenza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Semplicità modalità stampa richiesta di assistenza anche a posteriori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u="none" strike="noStrike" dirty="0">
                          <a:effectLst/>
                        </a:rPr>
                        <a:t>Completezza delle informazioni sullo stato della pratica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u="none" strike="noStrike" dirty="0">
                          <a:effectLst/>
                        </a:rPr>
                        <a:t>Chiarezza e completezza del riepilogo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u="none" strike="noStrike" dirty="0">
                          <a:effectLst/>
                        </a:rPr>
                        <a:t>Chiarezza e completezza dell’esito del servizio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771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900" u="none" strike="noStrike" dirty="0">
                          <a:effectLst/>
                        </a:rPr>
                        <a:t>Chiarezza e completezza info da fornire per avere l’assistenza richiesta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7716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900" u="none" strike="noStrike" dirty="0">
                          <a:effectLst/>
                        </a:rPr>
                        <a:t>Chiarezza e completezza delle motivazioni per la richiesta di assistenza 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3113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900" u="none" strike="noStrike" dirty="0">
                          <a:effectLst/>
                        </a:rPr>
                        <a:t>Capacità </a:t>
                      </a:r>
                      <a:r>
                        <a:rPr lang="it-IT" sz="900" u="none" strike="noStrike" dirty="0" smtClean="0">
                          <a:effectLst/>
                        </a:rPr>
                        <a:t>dei messaggi </a:t>
                      </a:r>
                      <a:r>
                        <a:rPr lang="it-IT" sz="900" u="none" strike="noStrike" dirty="0">
                          <a:effectLst/>
                        </a:rPr>
                        <a:t>di fornire aiuto nell’utilizzo del servizio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1440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900" u="none" strike="noStrike" dirty="0">
                          <a:effectLst/>
                        </a:rPr>
                        <a:t>Efficacia strumenti di assistenza (call center, pagine informative on line)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 bwMode="auto">
          <a:xfrm>
            <a:off x="5499061" y="1009740"/>
            <a:ext cx="1404156" cy="209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4795"/>
            <a:r>
              <a:rPr lang="it-IT" sz="900" dirty="0"/>
              <a:t>% </a:t>
            </a:r>
            <a:r>
              <a:rPr lang="it-IT" sz="900" dirty="0" smtClean="0"/>
              <a:t>Punti  </a:t>
            </a:r>
            <a:r>
              <a:rPr lang="it-IT" sz="900" dirty="0"/>
              <a:t>5-6 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16463" y="1029475"/>
            <a:ext cx="4368485" cy="32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Ha usato CIVIS per assistenza sulle comunicazioni di irregolarità o sulle cartelle di pagamento; esprime valutazione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325294"/>
              </p:ext>
            </p:extLst>
          </p:nvPr>
        </p:nvGraphicFramePr>
        <p:xfrm>
          <a:off x="4328931" y="1196752"/>
          <a:ext cx="3200666" cy="48535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68052"/>
                <a:gridCol w="913444"/>
                <a:gridCol w="909585"/>
                <a:gridCol w="909585"/>
              </a:tblGrid>
              <a:tr h="367437">
                <a:tc>
                  <a:txBody>
                    <a:bodyPr/>
                    <a:lstStyle/>
                    <a:p>
                      <a:pPr algn="ctr"/>
                      <a:endParaRPr lang="it-IT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18" marR="74318" marT="45721" marB="45721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259" marR="29259" marT="45721" marB="4572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ctr" anchorCtr="1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7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4318" marR="74318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319" marR="10319" marT="12696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41" marR="7741" marT="9525" marB="0" anchor="b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274" y="741563"/>
            <a:ext cx="240882" cy="28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e 8"/>
          <p:cNvSpPr/>
          <p:nvPr/>
        </p:nvSpPr>
        <p:spPr bwMode="gray">
          <a:xfrm>
            <a:off x="5997578" y="3068960"/>
            <a:ext cx="312035" cy="191962"/>
          </a:xfrm>
          <a:prstGeom prst="ellipse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 bwMode="gray">
          <a:xfrm>
            <a:off x="5997578" y="3861048"/>
            <a:ext cx="312035" cy="1140792"/>
          </a:xfrm>
          <a:prstGeom prst="ellipse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 bwMode="gray">
          <a:xfrm>
            <a:off x="6006503" y="5577597"/>
            <a:ext cx="312035" cy="515699"/>
          </a:xfrm>
          <a:prstGeom prst="ellipse">
            <a:avLst/>
          </a:prstGeom>
          <a:noFill/>
          <a:ln w="28575">
            <a:solidFill>
              <a:srgbClr val="66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277" tIns="53639" rIns="107277" bIns="53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900" dirty="0" err="1">
              <a:solidFill>
                <a:schemeClr val="tx1"/>
              </a:solidFill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284659" y="6314896"/>
            <a:ext cx="4356752" cy="256934"/>
            <a:chOff x="539552" y="4540024"/>
            <a:chExt cx="4021617" cy="192760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827584" y="4543953"/>
              <a:ext cx="3733585" cy="173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i="1" dirty="0"/>
                <a:t>Professionista vs privato: differenza  statisticamente significativa</a:t>
              </a:r>
              <a:endParaRPr lang="it-IT" sz="900" dirty="0"/>
            </a:p>
          </p:txBody>
        </p:sp>
        <p:sp>
          <p:nvSpPr>
            <p:cNvPr id="16" name="Ovale 15"/>
            <p:cNvSpPr/>
            <p:nvPr/>
          </p:nvSpPr>
          <p:spPr bwMode="gray">
            <a:xfrm>
              <a:off x="539552" y="4540024"/>
              <a:ext cx="288032" cy="192760"/>
            </a:xfrm>
            <a:prstGeom prst="ellipse">
              <a:avLst/>
            </a:prstGeom>
            <a:noFill/>
            <a:ln w="28575">
              <a:solidFill>
                <a:srgbClr val="66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 sz="16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1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272481" y="332656"/>
            <a:ext cx="9000999" cy="768114"/>
          </a:xfrm>
          <a:prstGeom prst="rect">
            <a:avLst/>
          </a:prstGeom>
        </p:spPr>
        <p:txBody>
          <a:bodyPr lIns="107277" tIns="53639" rIns="107277" bIns="53639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t-IT" sz="3600" b="1" dirty="0" err="1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Sintesi</a:t>
            </a:r>
            <a:r>
              <a:rPr lang="en-US" altLang="it-IT" sz="3600" b="1" dirty="0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it-IT" sz="3600" b="1" dirty="0" err="1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</a:t>
            </a:r>
            <a:r>
              <a:rPr lang="en-US" altLang="it-IT" sz="3600" b="1" dirty="0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it-IT" sz="3600" b="1" dirty="0" err="1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risultati</a:t>
            </a:r>
            <a:r>
              <a:rPr lang="en-US" altLang="it-IT" sz="3600" b="1" dirty="0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it-IT" sz="2800" dirty="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6650" y="2181247"/>
            <a:ext cx="9326871" cy="2687469"/>
          </a:xfrm>
          <a:prstGeom prst="rect">
            <a:avLst/>
          </a:prstGeom>
        </p:spPr>
        <p:txBody>
          <a:bodyPr lIns="107277" tIns="53639" rIns="107277" bIns="53639"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400" kern="0" dirty="0" smtClean="0">
              <a:solidFill>
                <a:schemeClr val="accent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400" kern="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L’indagine </a:t>
            </a:r>
            <a:r>
              <a:rPr lang="it-IT" sz="1400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 </a:t>
            </a:r>
            <a:r>
              <a:rPr lang="it-IT" sz="1400" i="1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Customer </a:t>
            </a:r>
            <a:r>
              <a:rPr lang="it-IT" sz="1400" i="1" kern="0" dirty="0" err="1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satisfaction</a:t>
            </a:r>
            <a:r>
              <a:rPr lang="it-IT" sz="1400" i="1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400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su CIVIS </a:t>
            </a:r>
            <a:r>
              <a:rPr lang="it-IT" sz="1400" b="1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conferma i buoni livelli </a:t>
            </a:r>
            <a:r>
              <a:rPr lang="it-IT" sz="1400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 soddisfazione già evidenziati nel </a:t>
            </a:r>
            <a:r>
              <a:rPr lang="it-IT" sz="1400" kern="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 ed evidenzia </a:t>
            </a:r>
            <a:r>
              <a:rPr lang="it-IT" sz="1400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debutto </a:t>
            </a:r>
            <a:r>
              <a:rPr lang="it-IT" sz="1400" kern="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positivo del servizio </a:t>
            </a:r>
            <a:r>
              <a:rPr lang="it-IT" sz="1400" b="1" kern="0" dirty="0" err="1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Civis</a:t>
            </a:r>
            <a:r>
              <a:rPr lang="it-IT" sz="1400" b="1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F24</a:t>
            </a:r>
            <a:r>
              <a:rPr lang="it-IT" sz="1400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che registra </a:t>
            </a:r>
            <a:r>
              <a:rPr lang="it-IT" sz="1400" kern="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ottimi </a:t>
            </a:r>
            <a:r>
              <a:rPr lang="it-IT" sz="1400" b="1" kern="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risultati </a:t>
            </a:r>
            <a:r>
              <a:rPr lang="it-IT" sz="1400" kern="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sz="1400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tutte le aree di performance indagate. </a:t>
            </a: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400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particolare, il nuovo servizio è percepito come </a:t>
            </a:r>
            <a:r>
              <a:rPr lang="it-IT" sz="1400" b="1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comodo, veloce e moderno</a:t>
            </a:r>
            <a:r>
              <a:rPr lang="it-IT" sz="1400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quindi capace di rispondere alle aspettative di semplificazione degli adempimenti fiscali e di miglioramento dei rapporti </a:t>
            </a:r>
            <a:r>
              <a:rPr lang="it-IT" sz="1400" kern="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Fisco-Contribuente</a:t>
            </a:r>
            <a:r>
              <a:rPr lang="it-IT" sz="1400" kern="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espresse dai target </a:t>
            </a:r>
            <a:r>
              <a:rPr lang="it-IT" sz="1400" kern="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indagati. </a:t>
            </a:r>
            <a:endParaRPr lang="it-IT" sz="1400" kern="0" dirty="0">
              <a:solidFill>
                <a:schemeClr val="accent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just">
              <a:buClr>
                <a:srgbClr val="FF9933"/>
              </a:buClr>
            </a:pPr>
            <a:endParaRPr lang="it-IT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buClr>
                <a:srgbClr val="FF9933"/>
              </a:buClr>
            </a:pPr>
            <a:endParaRPr 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8D7A4B-934B-4E08-A813-1675B2580E49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89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Metodologia</a:t>
            </a:r>
            <a:r>
              <a:rPr lang="en-US" altLang="it-IT" dirty="0"/>
              <a:t>: la </a:t>
            </a:r>
            <a:r>
              <a:rPr lang="en-US" altLang="it-IT" dirty="0" err="1"/>
              <a:t>scala</a:t>
            </a:r>
            <a:r>
              <a:rPr lang="en-US" altLang="it-IT" dirty="0"/>
              <a:t> </a:t>
            </a:r>
            <a:r>
              <a:rPr lang="en-US" altLang="it-IT" dirty="0" err="1"/>
              <a:t>impiegata</a:t>
            </a:r>
            <a:endParaRPr lang="en-US" altLang="it-IT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28235" y="1412776"/>
            <a:ext cx="8737233" cy="1619888"/>
          </a:xfrm>
          <a:prstGeom prst="rect">
            <a:avLst/>
          </a:prstGeom>
        </p:spPr>
        <p:txBody>
          <a:bodyPr lIns="107277" tIns="53639" rIns="107277" bIns="53639"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408"/>
              </a:spcBef>
              <a:buClr>
                <a:srgbClr val="FF9933"/>
              </a:buClr>
            </a:pP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misurare le valutazioni degli utenti è stata utilizzata la scala </a:t>
            </a:r>
            <a:r>
              <a:rPr lang="it-IT" sz="1600" kern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Likert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6 punti dove </a:t>
            </a: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indica </a:t>
            </a:r>
            <a:r>
              <a:rPr lang="it-IT" sz="1600" b="1" i="1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«per </a:t>
            </a:r>
            <a:r>
              <a:rPr lang="it-IT" sz="1600" b="1" i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niente soddisfatto»</a:t>
            </a: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6 </a:t>
            </a:r>
            <a:r>
              <a:rPr lang="it-IT" sz="1600" b="1" i="1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«totalmente </a:t>
            </a:r>
            <a:r>
              <a:rPr lang="it-IT" sz="1600" b="1" i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soddisfatto».</a:t>
            </a:r>
          </a:p>
          <a:p>
            <a:pPr marL="0" indent="0" algn="just">
              <a:spcBef>
                <a:spcPts val="1408"/>
              </a:spcBef>
              <a:buClr>
                <a:srgbClr val="FF9933"/>
              </a:buClr>
            </a:pP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punteggi della scala sono stati accorpati in tre classi: 1-2, 3-4 e 5-6 per ricondurli ai </a:t>
            </a: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Emoticon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 consentono di visualizzare in modo immediato il grado di soddisfazione dell’utente.</a:t>
            </a: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900" b="1" dirty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900" b="1" dirty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900" dirty="0">
              <a:solidFill>
                <a:schemeClr val="tx1"/>
              </a:solidFill>
            </a:endParaRP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021188"/>
              </p:ext>
            </p:extLst>
          </p:nvPr>
        </p:nvGraphicFramePr>
        <p:xfrm>
          <a:off x="1136576" y="3429000"/>
          <a:ext cx="7580137" cy="259556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384777"/>
                <a:gridCol w="2384777"/>
                <a:gridCol w="2810583"/>
              </a:tblGrid>
              <a:tr h="49430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CLASSI</a:t>
                      </a:r>
                      <a:endParaRPr lang="it-IT" sz="2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marT="60941" marB="60941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EMOTICON</a:t>
                      </a:r>
                      <a:endParaRPr lang="it-IT" sz="2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marT="60941" marB="60941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GIUDIZIO</a:t>
                      </a:r>
                    </a:p>
                  </a:txBody>
                  <a:tcPr marL="99060" marR="99060" marT="60941" marB="60941">
                    <a:solidFill>
                      <a:srgbClr val="0F407B"/>
                    </a:solidFill>
                  </a:tcPr>
                </a:tc>
              </a:tr>
              <a:tr h="657472"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1-2</a:t>
                      </a:r>
                    </a:p>
                  </a:txBody>
                  <a:tcPr marL="99060" marR="99060"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Negativo</a:t>
                      </a:r>
                    </a:p>
                  </a:txBody>
                  <a:tcPr marL="99060" marR="99060" marT="60941" marB="60941">
                    <a:solidFill>
                      <a:schemeClr val="bg1"/>
                    </a:solidFill>
                  </a:tcPr>
                </a:tc>
              </a:tr>
              <a:tr h="671867"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3-4</a:t>
                      </a:r>
                    </a:p>
                  </a:txBody>
                  <a:tcPr marL="99060" marR="99060"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Medio/sufficiente</a:t>
                      </a:r>
                    </a:p>
                  </a:txBody>
                  <a:tcPr marL="99060" marR="99060" marT="60941" marB="60941">
                    <a:solidFill>
                      <a:schemeClr val="bg1"/>
                    </a:solidFill>
                  </a:tcPr>
                </a:tc>
              </a:tr>
              <a:tr h="771922"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5-6</a:t>
                      </a:r>
                      <a:endParaRPr lang="it-IT" sz="21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marT="60941" marB="6094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1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Positivo</a:t>
                      </a:r>
                    </a:p>
                    <a:p>
                      <a:pPr algn="ctr"/>
                      <a:endParaRPr lang="it-IT" sz="21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9060" marR="99060" marT="60941" marB="60941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402" y="5464983"/>
            <a:ext cx="361156" cy="43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593" y="4754281"/>
            <a:ext cx="361156" cy="43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24" y="4100867"/>
            <a:ext cx="361925" cy="43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E2FA4-2401-46BA-97F7-6C1BFAABC568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6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>
          <a:xfrm>
            <a:off x="350838" y="332656"/>
            <a:ext cx="8994650" cy="768114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Metodologia</a:t>
            </a:r>
            <a:r>
              <a:rPr lang="en-US" altLang="it-IT" dirty="0"/>
              <a:t>: </a:t>
            </a:r>
            <a:r>
              <a:rPr lang="en-US" altLang="it-IT" dirty="0" err="1"/>
              <a:t>l’indice</a:t>
            </a:r>
            <a:r>
              <a:rPr lang="en-US" altLang="it-IT" dirty="0"/>
              <a:t> di </a:t>
            </a:r>
            <a:r>
              <a:rPr lang="en-US" altLang="it-IT" dirty="0" err="1"/>
              <a:t>soddisfazione</a:t>
            </a:r>
            <a:endParaRPr lang="en-US" altLang="it-IT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50489" y="1701341"/>
            <a:ext cx="9114482" cy="4703071"/>
          </a:xfrm>
          <a:prstGeom prst="rect">
            <a:avLst/>
          </a:prstGeom>
        </p:spPr>
        <p:txBody>
          <a:bodyPr lIns="107277" tIns="53639" rIns="107277" bIns="53639"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408"/>
              </a:spcBef>
              <a:buClr>
                <a:srgbClr val="FF9933"/>
              </a:buClr>
            </a:pP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fornire una </a:t>
            </a: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misura sintetica della soddisfazione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 facile lettura è stato calcolato anche </a:t>
            </a: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l’indice di soddisfazione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</a:t>
            </a: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un campo di variazione compreso tra 0 e 100, dove 0 equivale alla valutazione «</a:t>
            </a:r>
            <a:r>
              <a:rPr lang="it-IT" sz="1600" i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</a:t>
            </a:r>
            <a:r>
              <a:rPr lang="it-IT" sz="1600" i="1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niente soddisfatto»,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registrata sulla scala </a:t>
            </a:r>
            <a:r>
              <a:rPr lang="it-IT" sz="1600" kern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Likert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 100 equivale alla valutazione «</a:t>
            </a:r>
            <a:r>
              <a:rPr lang="it-IT" sz="1600" i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totalmente soddisfatto»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just">
              <a:spcBef>
                <a:spcPts val="1408"/>
              </a:spcBef>
              <a:buClr>
                <a:srgbClr val="FF9933"/>
              </a:buClr>
            </a:pP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concreto l’indice di soddisfazione (</a:t>
            </a:r>
            <a:r>
              <a:rPr lang="it-IT" sz="1600" kern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nella formula) è un indice medio che è stato calcolato mediante la seguente formula di trasformazione dei punteggi registrati sulla scala </a:t>
            </a:r>
            <a:r>
              <a:rPr lang="it-IT" sz="1600" kern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Likert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6 passi ( </a:t>
            </a:r>
            <a:r>
              <a:rPr lang="it-IT" sz="1600" kern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nella formula</a:t>
            </a:r>
            <a:r>
              <a:rPr lang="it-IT" sz="16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0" indent="0" algn="just">
              <a:lnSpc>
                <a:spcPct val="150000"/>
              </a:lnSpc>
              <a:spcBef>
                <a:spcPts val="1408"/>
              </a:spcBef>
              <a:buClr>
                <a:srgbClr val="FF9933"/>
              </a:buClr>
            </a:pPr>
            <a:endParaRPr lang="it-IT" sz="1600" b="1" kern="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1408"/>
              </a:spcBef>
              <a:buClr>
                <a:srgbClr val="FF9933"/>
              </a:buClr>
            </a:pPr>
            <a:r>
              <a:rPr lang="it-IT" sz="1600" b="1" kern="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</a:t>
            </a:r>
            <a:r>
              <a:rPr lang="it-IT" sz="1600" b="1" u="sng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=(</a:t>
            </a:r>
            <a:r>
              <a:rPr lang="it-IT" sz="1600" b="1" u="sng" kern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</a:t>
            </a:r>
            <a:r>
              <a:rPr lang="it-IT" sz="1600" b="1" u="sng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-1)*100 </a:t>
            </a:r>
          </a:p>
        </p:txBody>
      </p:sp>
      <p:sp>
        <p:nvSpPr>
          <p:cNvPr id="13" name="Rettangolo 12"/>
          <p:cNvSpPr/>
          <p:nvPr/>
        </p:nvSpPr>
        <p:spPr bwMode="auto">
          <a:xfrm>
            <a:off x="1010562" y="4786160"/>
            <a:ext cx="702078" cy="3710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4985" tIns="46562" rIns="94985" bIns="46562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72774"/>
            <a:r>
              <a:rPr lang="it-IT" b="1" i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E2FA4-2401-46BA-97F7-6C1BFAABC568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3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>
          <a:xfrm>
            <a:off x="350838" y="332656"/>
            <a:ext cx="8933484" cy="768114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Metodologia</a:t>
            </a:r>
            <a:r>
              <a:rPr lang="en-US" altLang="it-IT" dirty="0"/>
              <a:t>: </a:t>
            </a:r>
            <a:r>
              <a:rPr lang="en-US" altLang="it-IT" dirty="0" err="1"/>
              <a:t>scala</a:t>
            </a:r>
            <a:r>
              <a:rPr lang="en-US" altLang="it-IT" dirty="0"/>
              <a:t> </a:t>
            </a:r>
            <a:r>
              <a:rPr lang="en-US" altLang="it-IT" dirty="0" err="1"/>
              <a:t>equivalenza</a:t>
            </a:r>
            <a:r>
              <a:rPr lang="en-US" altLang="it-IT" dirty="0"/>
              <a:t> </a:t>
            </a:r>
            <a:r>
              <a:rPr lang="en-US" altLang="it-IT" dirty="0" err="1"/>
              <a:t>indici</a:t>
            </a:r>
            <a:endParaRPr lang="en-US" altLang="it-IT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18507" y="1484784"/>
            <a:ext cx="8970997" cy="575886"/>
          </a:xfrm>
          <a:prstGeom prst="rect">
            <a:avLst/>
          </a:prstGeom>
        </p:spPr>
        <p:txBody>
          <a:bodyPr lIns="107277" tIns="53639" rIns="107277" bIns="53639"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FF9933"/>
              </a:buClr>
            </a:pP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Tale calcolo consente di ricavare la seguente </a:t>
            </a: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scala di equivalenza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 le valutazioni su scala </a:t>
            </a:r>
            <a:r>
              <a:rPr lang="it-IT" sz="1600" kern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Likert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gli emoticon e l’indice di soddisfazione.</a:t>
            </a:r>
            <a:r>
              <a:rPr lang="it-IT" dirty="0">
                <a:solidFill>
                  <a:schemeClr val="tx1"/>
                </a:solidFill>
              </a:rPr>
              <a:t>	</a:t>
            </a:r>
            <a:r>
              <a:rPr lang="it-IT" sz="1600" dirty="0">
                <a:solidFill>
                  <a:schemeClr val="tx1"/>
                </a:solidFill>
              </a:rPr>
              <a:t>	    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635072"/>
              </p:ext>
            </p:extLst>
          </p:nvPr>
        </p:nvGraphicFramePr>
        <p:xfrm>
          <a:off x="529213" y="2348880"/>
          <a:ext cx="9037773" cy="364057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012591"/>
                <a:gridCol w="2998662"/>
                <a:gridCol w="3026520"/>
              </a:tblGrid>
              <a:tr h="731294"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</a:t>
                      </a:r>
                    </a:p>
                    <a:p>
                      <a:pPr algn="ctr"/>
                      <a:r>
                        <a:rPr lang="it-IT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(scala</a:t>
                      </a:r>
                      <a:r>
                        <a:rPr lang="it-IT" sz="1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9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likert</a:t>
                      </a:r>
                      <a:r>
                        <a:rPr lang="it-IT" sz="1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sz="1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060" marR="99060" marT="60941" marB="60941" anchor="ctr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Indice</a:t>
                      </a:r>
                      <a:r>
                        <a:rPr lang="it-IT" sz="2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soddisfazione</a:t>
                      </a:r>
                      <a:endParaRPr lang="it-IT" sz="2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060" marR="99060" marT="60941" marB="60941" anchor="ctr">
                    <a:solidFill>
                      <a:srgbClr val="0F40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GIUDIZIO</a:t>
                      </a:r>
                    </a:p>
                  </a:txBody>
                  <a:tcPr marL="99060" marR="99060" marT="60941" marB="60941" anchor="ctr">
                    <a:solidFill>
                      <a:srgbClr val="0F407B"/>
                    </a:solidFill>
                  </a:tcPr>
                </a:tc>
              </a:tr>
              <a:tr h="596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(per niente soddisfatto) </a:t>
                      </a: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it-IT" sz="19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Negativo</a:t>
                      </a: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</a:tr>
              <a:tr h="428969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it-IT" sz="19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8969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it-IT" sz="19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it-IT" sz="19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Medio/sufficiente</a:t>
                      </a: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</a:tr>
              <a:tr h="428969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it-IT" sz="19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it-IT" sz="19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8969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it-IT" sz="19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endParaRPr lang="it-IT" sz="19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Positivo</a:t>
                      </a: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</a:tr>
              <a:tr h="596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(totalmente</a:t>
                      </a:r>
                      <a:r>
                        <a:rPr lang="it-IT" sz="1300" baseline="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soddisfatto) </a:t>
                      </a:r>
                      <a:endParaRPr lang="it-IT" sz="1300" dirty="0" smtClean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it-IT" sz="19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9000" marR="99060" marT="47985" marB="60941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rgbClr val="073C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785" y="5526802"/>
            <a:ext cx="361156" cy="43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184" y="4497601"/>
            <a:ext cx="361156" cy="43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785" y="3417714"/>
            <a:ext cx="361925" cy="43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E2FA4-2401-46BA-97F7-6C1BFAABC568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09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>
          <a:xfrm>
            <a:off x="350838" y="332656"/>
            <a:ext cx="9066658" cy="76811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it-IT" dirty="0" err="1"/>
              <a:t>Metodologia</a:t>
            </a:r>
            <a:r>
              <a:rPr lang="en-US" altLang="it-IT" dirty="0"/>
              <a:t>: </a:t>
            </a:r>
            <a:r>
              <a:rPr lang="en-US" altLang="it-IT" dirty="0" err="1"/>
              <a:t>contenuti</a:t>
            </a:r>
            <a:r>
              <a:rPr lang="en-US" altLang="it-IT" dirty="0"/>
              <a:t> </a:t>
            </a:r>
            <a:r>
              <a:rPr lang="en-US" altLang="it-IT" dirty="0" err="1"/>
              <a:t>dell’intervista</a:t>
            </a:r>
            <a:endParaRPr lang="en-US" altLang="it-IT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95187" y="1691158"/>
            <a:ext cx="9182316" cy="5001197"/>
          </a:xfrm>
          <a:prstGeom prst="rect">
            <a:avLst/>
          </a:prstGeom>
        </p:spPr>
        <p:txBody>
          <a:bodyPr lIns="107277" tIns="53639" rIns="107277" bIns="53639"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questionario web è </a:t>
            </a:r>
            <a:r>
              <a:rPr lang="it-IT" sz="16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stato strutturato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nelle seguenti sezioni:</a:t>
            </a:r>
          </a:p>
          <a:p>
            <a:pPr marL="536387" indent="-536387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Privacy</a:t>
            </a:r>
          </a:p>
          <a:p>
            <a:pPr marL="536387" indent="-536387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Profilo utente</a:t>
            </a:r>
          </a:p>
          <a:p>
            <a:pPr marL="536387" indent="-536387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Conoscenza e utilizzo del servizio CIVIS F24</a:t>
            </a:r>
          </a:p>
          <a:p>
            <a:pPr marL="536387" indent="-536387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Valutazione del servizio CIVIS F24</a:t>
            </a:r>
          </a:p>
          <a:p>
            <a:pPr marL="1095124" lvl="1" indent="-536387" algn="just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it-IT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sguardo di insieme</a:t>
            </a:r>
            <a:endParaRPr lang="it-IT" kern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5124" lvl="1" indent="-536387" algn="just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it-IT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aspetti di dettaglio (in relazione alle diverse fasi di servizio)</a:t>
            </a:r>
          </a:p>
          <a:p>
            <a:pPr marL="536387" indent="-536387" algn="just">
              <a:buClr>
                <a:schemeClr val="tx2"/>
              </a:buClr>
              <a:buFont typeface="+mj-lt"/>
              <a:buAutoNum type="arabicPeriod"/>
            </a:pP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Valutazione del servizio di assistenza </a:t>
            </a:r>
            <a:r>
              <a:rPr lang="it-IT" sz="1600" b="1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 </a:t>
            </a: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comunicazioni di irregolarità e </a:t>
            </a:r>
            <a:r>
              <a:rPr lang="it-IT" sz="1600" b="1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b="1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cartelle di pagamento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eventualmente </a:t>
            </a:r>
            <a:r>
              <a:rPr lang="it-IT" sz="16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fruito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dagli </a:t>
            </a:r>
            <a:r>
              <a:rPr lang="it-IT" sz="1600" kern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utenti CIVIS </a:t>
            </a:r>
            <a:r>
              <a:rPr lang="it-IT" sz="16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F24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E2FA4-2401-46BA-97F7-6C1BFAABC568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94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2203500"/>
            <a:ext cx="9906000" cy="2233612"/>
          </a:xfrm>
          <a:effectLst/>
        </p:spPr>
        <p:txBody>
          <a:bodyPr/>
          <a:lstStyle/>
          <a:p>
            <a:endParaRPr lang="it-IT" sz="3600" b="1" dirty="0" smtClean="0">
              <a:solidFill>
                <a:srgbClr val="E3600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3600" b="1" dirty="0" smtClean="0">
                <a:solidFill>
                  <a:srgbClr val="E3600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CIVIS F24</a:t>
            </a:r>
            <a:r>
              <a:rPr lang="it-IT" sz="3600" i="1" dirty="0" smtClean="0">
                <a:solidFill>
                  <a:srgbClr val="0B2F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3600" i="1" dirty="0">
                <a:solidFill>
                  <a:srgbClr val="0B2F5B"/>
                </a:solidFill>
                <a:latin typeface="Arial" charset="0"/>
              </a:rPr>
              <a:t/>
            </a:r>
            <a:br>
              <a:rPr lang="it-IT" sz="3600" i="1" dirty="0">
                <a:solidFill>
                  <a:srgbClr val="0B2F5B"/>
                </a:solidFill>
                <a:latin typeface="Arial" charset="0"/>
              </a:rPr>
            </a:br>
            <a:endParaRPr lang="it-IT" sz="3600" dirty="0"/>
          </a:p>
          <a:p>
            <a:pPr>
              <a:defRPr/>
            </a:pPr>
            <a:endParaRPr lang="it-IT" sz="2400" b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it-IT" sz="2400" i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437" name="Rectangle 1029"/>
          <p:cNvSpPr>
            <a:spLocks noChangeArrowheads="1"/>
          </p:cNvSpPr>
          <p:nvPr/>
        </p:nvSpPr>
        <p:spPr bwMode="auto">
          <a:xfrm>
            <a:off x="228600" y="16764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5" tIns="43638" rIns="87275" bIns="43638"/>
          <a:lstStyle/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r>
              <a:rPr lang="it-IT" sz="14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endParaRPr lang="it-IT" sz="14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0" name="AutoShape 1033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1" name="AutoShape 1035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2" name="AutoShape 1038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3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4079182760"/>
              </p:ext>
            </p:extLst>
          </p:nvPr>
        </p:nvGraphicFramePr>
        <p:xfrm>
          <a:off x="2277724" y="1690631"/>
          <a:ext cx="5367406" cy="4402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onnettore 1 5"/>
          <p:cNvCxnSpPr>
            <a:endCxn id="7" idx="1"/>
          </p:cNvCxnSpPr>
          <p:nvPr/>
        </p:nvCxnSpPr>
        <p:spPr bwMode="auto">
          <a:xfrm flipV="1">
            <a:off x="6054756" y="2191720"/>
            <a:ext cx="380408" cy="10515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ttangolo 6"/>
          <p:cNvSpPr/>
          <p:nvPr/>
        </p:nvSpPr>
        <p:spPr bwMode="auto">
          <a:xfrm>
            <a:off x="6435164" y="1587060"/>
            <a:ext cx="3270364" cy="1209320"/>
          </a:xfrm>
          <a:prstGeom prst="rect">
            <a:avLst/>
          </a:prstGeom>
          <a:noFill/>
          <a:ln w="50800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260" tIns="34932" rIns="71260" bIns="34932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4795"/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Iscritto albo commercialisti/contabili	</a:t>
            </a:r>
            <a:r>
              <a:rPr lang="it-IT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49</a:t>
            </a:r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  <a:p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Iscritto albo consulenti lavoro	       </a:t>
            </a:r>
            <a:r>
              <a:rPr lang="it-IT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12</a:t>
            </a:r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  <a:p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Consulente fiscale 	         </a:t>
            </a:r>
            <a:r>
              <a:rPr lang="it-IT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8</a:t>
            </a:r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  <a:p>
            <a:pPr defTabSz="804795"/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Iscritto albo ragionieri e periti	</a:t>
            </a:r>
            <a:r>
              <a:rPr lang="it-IT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6%</a:t>
            </a:r>
          </a:p>
          <a:p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Società commerciale servizi contabili        </a:t>
            </a:r>
            <a:r>
              <a:rPr lang="it-IT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4</a:t>
            </a:r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  <a:p>
            <a:r>
              <a:rPr lang="it-IT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Associazioni/Studi professionali                    3</a:t>
            </a:r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  <a:p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Società di </a:t>
            </a:r>
            <a:r>
              <a:rPr lang="it-IT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servizi         </a:t>
            </a:r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     </a:t>
            </a:r>
            <a:r>
              <a:rPr lang="it-IT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4</a:t>
            </a:r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  <a:p>
            <a:pPr defTabSz="804795"/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CAF</a:t>
            </a:r>
            <a:r>
              <a:rPr lang="it-IT" sz="1100" dirty="0"/>
              <a:t>			  </a:t>
            </a:r>
            <a:r>
              <a:rPr lang="it-IT" sz="1100" dirty="0" smtClean="0"/>
              <a:t>   </a:t>
            </a:r>
            <a:r>
              <a:rPr lang="it-IT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</p:txBody>
      </p:sp>
      <p:sp>
        <p:nvSpPr>
          <p:cNvPr id="10" name="Rectangle 4"/>
          <p:cNvSpPr>
            <a:spLocks noGrp="1"/>
          </p:cNvSpPr>
          <p:nvPr>
            <p:ph type="title"/>
          </p:nvPr>
        </p:nvSpPr>
        <p:spPr>
          <a:xfrm>
            <a:off x="350838" y="262386"/>
            <a:ext cx="9210674" cy="768114"/>
          </a:xfrm>
        </p:spPr>
        <p:txBody>
          <a:bodyPr/>
          <a:lstStyle/>
          <a:p>
            <a:pPr eaLnBrk="1" hangingPunct="1"/>
            <a:r>
              <a:rPr lang="en-US" altLang="it-IT" sz="2800" dirty="0" err="1"/>
              <a:t>Utilizzatori</a:t>
            </a:r>
            <a:r>
              <a:rPr lang="en-US" altLang="it-IT" sz="2800" dirty="0"/>
              <a:t> del </a:t>
            </a:r>
            <a:r>
              <a:rPr lang="en-US" altLang="it-IT" sz="2800" dirty="0" err="1"/>
              <a:t>servizio</a:t>
            </a:r>
            <a:r>
              <a:rPr lang="en-US" altLang="it-IT" sz="2800" dirty="0"/>
              <a:t> CIVIS F24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0489" y="1221437"/>
            <a:ext cx="2399506" cy="24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483" tIns="40242" rIns="80483" bIns="40242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9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Base: totale campione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872880" y="1841065"/>
            <a:ext cx="2109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/utilizzatore abituale</a:t>
            </a:r>
            <a:endParaRPr lang="it-IT" sz="1200" dirty="0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8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agenzianew2">
  <a:themeElements>
    <a:clrScheme name="agenzia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genzianew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26414</TotalTime>
  <Words>2550</Words>
  <Application>Microsoft Office PowerPoint</Application>
  <PresentationFormat>A4 (21x29,7 cm)</PresentationFormat>
  <Paragraphs>794</Paragraphs>
  <Slides>32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agenzianew2</vt:lpstr>
      <vt:lpstr>Presentazione standard di PowerPoint</vt:lpstr>
      <vt:lpstr>L’Agenzia delle Entrate ha realizzato, con il supporto di Sogei e GfK Eurisko, una rilevazione per: </vt:lpstr>
      <vt:lpstr>Metodologia: modalità e tempi</vt:lpstr>
      <vt:lpstr>Metodologia: la scala impiegata</vt:lpstr>
      <vt:lpstr>Metodologia: l’indice di soddisfazione</vt:lpstr>
      <vt:lpstr>Metodologia: scala equivalenza indici</vt:lpstr>
      <vt:lpstr>Metodologia: contenuti dell’intervista</vt:lpstr>
      <vt:lpstr>Presentazione standard di PowerPoint</vt:lpstr>
      <vt:lpstr>Utilizzatori del servizio CIVIS F24</vt:lpstr>
      <vt:lpstr>Conoscenza del servizio e dati sull’utilizzo di CIVIS F24</vt:lpstr>
      <vt:lpstr>Soddisfazione complessiva</vt:lpstr>
      <vt:lpstr>Rispondenza alle esigenze</vt:lpstr>
      <vt:lpstr>Soddisfazione rispetto ai servizi di altre PA</vt:lpstr>
      <vt:lpstr>Passaparola</vt:lpstr>
      <vt:lpstr>Valutazione di dettaglio (1 di 6)</vt:lpstr>
      <vt:lpstr>Valutazione di dettaglio (2 di 6)</vt:lpstr>
      <vt:lpstr>Valutazione di dettaglio (3 di 6)</vt:lpstr>
      <vt:lpstr>Valutazione di dettaglio (4 di 6)</vt:lpstr>
      <vt:lpstr>Valutazione di dettaglio (5 di 6)</vt:lpstr>
      <vt:lpstr>Valutazione di dettaglio (6 di 6)</vt:lpstr>
      <vt:lpstr>Caratteristiche del servizio CIVIS F24</vt:lpstr>
      <vt:lpstr>Presentazione standard di PowerPoint</vt:lpstr>
      <vt:lpstr>Utilizzo di CIVIS per comunicazioni di irregoralità e cartelle di pagamento</vt:lpstr>
      <vt:lpstr>Utilizzo di CIVIS per comunicazioni di irregolarità</vt:lpstr>
      <vt:lpstr>Utilizzo di CIVIS per cartelle di pagamento</vt:lpstr>
      <vt:lpstr>Soddisfazione complessiva</vt:lpstr>
      <vt:lpstr>Rispondenza alle esigenze</vt:lpstr>
      <vt:lpstr>Soddisfazione rispetto ai servizi di altre PA</vt:lpstr>
      <vt:lpstr>Passaparola</vt:lpstr>
      <vt:lpstr>Valutazione di dettaglio</vt:lpstr>
      <vt:lpstr>Valutazione di dettaglio: analisi per target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Gigliarelli Silvia</dc:creator>
  <cp:lastModifiedBy>SANTAMARIA GRAZIA</cp:lastModifiedBy>
  <cp:revision>2711</cp:revision>
  <cp:lastPrinted>2016-12-30T11:41:39Z</cp:lastPrinted>
  <dcterms:created xsi:type="dcterms:W3CDTF">2000-01-26T10:54:37Z</dcterms:created>
  <dcterms:modified xsi:type="dcterms:W3CDTF">2016-12-30T14:09:51Z</dcterms:modified>
</cp:coreProperties>
</file>