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361" r:id="rId2"/>
    <p:sldId id="362" r:id="rId3"/>
    <p:sldId id="380" r:id="rId4"/>
    <p:sldId id="365" r:id="rId5"/>
    <p:sldId id="366" r:id="rId6"/>
    <p:sldId id="367" r:id="rId7"/>
    <p:sldId id="368" r:id="rId8"/>
    <p:sldId id="369" r:id="rId9"/>
    <p:sldId id="370" r:id="rId10"/>
    <p:sldId id="371" r:id="rId11"/>
    <p:sldId id="372" r:id="rId12"/>
    <p:sldId id="373" r:id="rId13"/>
    <p:sldId id="374" r:id="rId14"/>
    <p:sldId id="375" r:id="rId15"/>
    <p:sldId id="376" r:id="rId16"/>
    <p:sldId id="378" r:id="rId17"/>
    <p:sldId id="379" r:id="rId18"/>
  </p:sldIdLst>
  <p:sldSz cx="9144000" cy="6858000" type="screen4x3"/>
  <p:notesSz cx="6788150" cy="992346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9900"/>
    <a:srgbClr val="FF6600"/>
    <a:srgbClr val="FF3300"/>
    <a:srgbClr val="333300"/>
    <a:srgbClr val="FF66FF"/>
    <a:srgbClr val="008080"/>
    <a:srgbClr val="663300"/>
    <a:srgbClr val="660066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1" autoAdjust="0"/>
    <p:restoredTop sz="92260" autoAdjust="0"/>
  </p:normalViewPr>
  <p:slideViewPr>
    <p:cSldViewPr snapToGrid="0">
      <p:cViewPr>
        <p:scale>
          <a:sx n="60" d="100"/>
          <a:sy n="60" d="100"/>
        </p:scale>
        <p:origin x="-156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-1618" y="-77"/>
      </p:cViewPr>
      <p:guideLst>
        <p:guide orient="horz" pos="3125"/>
        <p:guide pos="21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4925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913D3D0-A1C6-4462-884D-378E4FD01401}" type="datetimeFigureOut">
              <a:rPr lang="it-IT"/>
              <a:pPr>
                <a:defRPr/>
              </a:pPr>
              <a:t>24/09/2020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3288"/>
            <a:ext cx="5429250" cy="44656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498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4925" y="942498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7167856-7839-4A9E-9EEF-7C8F9CB1485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7167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246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B28F3D-B6C7-4943-B5D3-3A7CE6DEC273}" type="slidenum">
              <a:rPr lang="it-IT" altLang="it-IT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it-IT" altLang="it-IT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246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B28F3D-B6C7-4943-B5D3-3A7CE6DEC273}" type="slidenum">
              <a:rPr lang="it-IT" altLang="it-IT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it-IT" altLang="it-IT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246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B28F3D-B6C7-4943-B5D3-3A7CE6DEC273}" type="slidenum">
              <a:rPr lang="it-IT" altLang="it-IT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it-IT" altLang="it-IT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246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B28F3D-B6C7-4943-B5D3-3A7CE6DEC273}" type="slidenum">
              <a:rPr lang="it-IT" altLang="it-IT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it-IT" altLang="it-IT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246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B28F3D-B6C7-4943-B5D3-3A7CE6DEC273}" type="slidenum">
              <a:rPr lang="it-IT" altLang="it-IT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it-IT" altLang="it-IT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246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B28F3D-B6C7-4943-B5D3-3A7CE6DEC273}" type="slidenum">
              <a:rPr lang="it-IT" altLang="it-IT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it-IT" altLang="it-IT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246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B28F3D-B6C7-4943-B5D3-3A7CE6DEC273}" type="slidenum">
              <a:rPr lang="it-IT" altLang="it-IT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it-IT" altLang="it-IT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246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B28F3D-B6C7-4943-B5D3-3A7CE6DEC273}" type="slidenum">
              <a:rPr lang="it-IT" altLang="it-IT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it-IT" altLang="it-IT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246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B28F3D-B6C7-4943-B5D3-3A7CE6DEC273}" type="slidenum">
              <a:rPr lang="it-IT" altLang="it-IT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it-IT" altLang="it-IT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246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B28F3D-B6C7-4943-B5D3-3A7CE6DEC273}" type="slidenum">
              <a:rPr lang="it-IT" altLang="it-IT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t-IT" altLang="it-IT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246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B28F3D-B6C7-4943-B5D3-3A7CE6DEC273}" type="slidenum">
              <a:rPr lang="it-IT" altLang="it-IT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t-IT" altLang="it-IT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246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B28F3D-B6C7-4943-B5D3-3A7CE6DEC273}" type="slidenum">
              <a:rPr lang="it-IT" altLang="it-IT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it-IT" altLang="it-IT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246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B28F3D-B6C7-4943-B5D3-3A7CE6DEC273}" type="slidenum">
              <a:rPr lang="it-IT" altLang="it-IT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it-IT" altLang="it-IT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246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B28F3D-B6C7-4943-B5D3-3A7CE6DEC273}" type="slidenum">
              <a:rPr lang="it-IT" altLang="it-IT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it-IT" altLang="it-IT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246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B28F3D-B6C7-4943-B5D3-3A7CE6DEC273}" type="slidenum">
              <a:rPr lang="it-IT" altLang="it-IT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it-IT" altLang="it-IT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246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B28F3D-B6C7-4943-B5D3-3A7CE6DEC273}" type="slidenum">
              <a:rPr lang="it-IT" altLang="it-IT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it-IT" altLang="it-IT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246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B28F3D-B6C7-4943-B5D3-3A7CE6DEC273}" type="slidenum">
              <a:rPr lang="it-IT" altLang="it-IT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it-IT" altLang="it-IT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6AD3B-64AA-41F9-B2C0-5E910752CA60}" type="datetimeFigureOut">
              <a:rPr lang="it-IT"/>
              <a:pPr>
                <a:defRPr/>
              </a:pPr>
              <a:t>24/09/2020</a:t>
            </a:fld>
            <a:endParaRPr lang="it-IT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41CB70D-CED2-425F-8ECF-0F1DE2EF4E7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6647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ECC84-7DBE-48F3-A79E-DECFE1F773D2}" type="datetimeFigureOut">
              <a:rPr lang="it-IT"/>
              <a:pPr>
                <a:defRPr/>
              </a:pPr>
              <a:t>24/09/2020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8B595-3CA9-48B9-9D05-D66F7A039B3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5496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6F31E-BF76-4FE8-8C34-63E141E1CEF8}" type="datetimeFigureOut">
              <a:rPr lang="it-IT"/>
              <a:pPr>
                <a:defRPr/>
              </a:pPr>
              <a:t>24/09/2020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95390-1016-4C95-A4B2-C34A7C8E89D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227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A9F6E-72EA-42CF-A587-68BD951A3D87}" type="datetimeFigureOut">
              <a:rPr lang="it-IT"/>
              <a:pPr>
                <a:defRPr/>
              </a:pPr>
              <a:t>24/09/2020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50643-B259-4A0D-AB68-4E4CD183AC9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7147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95354-B71C-4EDE-A12F-D159B37B6F1C}" type="datetimeFigureOut">
              <a:rPr lang="it-IT"/>
              <a:pPr>
                <a:defRPr/>
              </a:pPr>
              <a:t>24/09/2020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B5F54-27D2-4521-B5B3-196A29D21F3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661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EEE66-2BF2-48CA-96C3-277FF2D63722}" type="datetimeFigureOut">
              <a:rPr lang="it-IT"/>
              <a:pPr>
                <a:defRPr/>
              </a:pPr>
              <a:t>24/09/2020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7BA4B-5AA8-4375-A834-D4D619ACBFE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6945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55BBF-AA9B-4238-8497-C80095F51462}" type="datetimeFigureOut">
              <a:rPr lang="it-IT"/>
              <a:pPr>
                <a:defRPr/>
              </a:pPr>
              <a:t>24/09/2020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038B4-84BA-447D-9989-9166C77A2DE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9080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40239-5944-4995-9D09-8FF7D6A7EAAB}" type="datetimeFigureOut">
              <a:rPr lang="it-IT"/>
              <a:pPr>
                <a:defRPr/>
              </a:pPr>
              <a:t>24/09/2020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5563F-5E94-477D-B3EE-4E743D175EF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8561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19B9F-78BF-466B-B518-7C75B693C0BC}" type="datetimeFigureOut">
              <a:rPr lang="it-IT"/>
              <a:pPr>
                <a:defRPr/>
              </a:pPr>
              <a:t>24/09/2020</a:t>
            </a:fld>
            <a:endParaRPr lang="it-I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6EFF0-42F8-4621-ABD8-7F068231AEE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1261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82ABB-EDFC-4DA1-92B0-E9D22EC0F6BD}" type="datetimeFigureOut">
              <a:rPr lang="it-IT"/>
              <a:pPr>
                <a:defRPr/>
              </a:pPr>
              <a:t>24/09/2020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C1B9C-66BC-4DBB-BB4F-1E00FE9E12D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208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19F1A-4E9D-4C1C-B5EC-F58FC1358763}" type="datetimeFigureOut">
              <a:rPr lang="it-IT"/>
              <a:pPr>
                <a:defRPr/>
              </a:pPr>
              <a:t>24/09/2020</a:t>
            </a:fld>
            <a:endParaRPr lang="it-IT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29A74F-EE39-4AB3-83B1-8DC4E8BE340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1751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33CC"/>
            </a:gs>
            <a:gs pos="49001">
              <a:srgbClr val="0033CC"/>
            </a:gs>
            <a:gs pos="100000">
              <a:srgbClr val="FF99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  <a:endParaRPr lang="en-US" altLang="it-IT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A302B4-111C-4EC2-81CA-51EABDA510EA}" type="datetimeFigureOut">
              <a:rPr lang="it-IT"/>
              <a:pPr>
                <a:defRPr/>
              </a:pPr>
              <a:t>24/09/2020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400" b="1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01170A-AE1D-49E5-89C4-B92D25EE6B9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33CC"/>
            </a:gs>
            <a:gs pos="49001">
              <a:srgbClr val="0033CC"/>
            </a:gs>
            <a:gs pos="50999">
              <a:srgbClr val="FF9900"/>
            </a:gs>
            <a:gs pos="100000">
              <a:srgbClr val="FF99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Presentazione1\Immagine\Presentazione1_V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ttangolo 3"/>
          <p:cNvSpPr/>
          <p:nvPr/>
        </p:nvSpPr>
        <p:spPr>
          <a:xfrm>
            <a:off x="1420144" y="1962218"/>
            <a:ext cx="6303713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6600" b="1" dirty="0" smtClean="0">
                <a:ln w="50800">
                  <a:solidFill>
                    <a:srgbClr val="FF9900"/>
                  </a:solidFill>
                  <a:prstDash val="solid"/>
                </a:ln>
                <a:solidFill>
                  <a:srgbClr val="0033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Parole e Note</a:t>
            </a:r>
            <a:endParaRPr lang="it-IT" sz="6600" b="1" dirty="0">
              <a:ln w="50800">
                <a:solidFill>
                  <a:srgbClr val="FF9900"/>
                </a:solidFill>
                <a:prstDash val="solid"/>
              </a:ln>
              <a:solidFill>
                <a:srgbClr val="0033CC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>
              <a:defRPr/>
            </a:pPr>
            <a:endParaRPr lang="it-IT" sz="2800" b="1" dirty="0">
              <a:ln w="50800">
                <a:solidFill>
                  <a:srgbClr val="FF9900"/>
                </a:solidFill>
                <a:prstDash val="solid"/>
              </a:ln>
              <a:solidFill>
                <a:srgbClr val="0033CC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>
              <a:defRPr/>
            </a:pPr>
            <a:r>
              <a:rPr lang="it-IT" sz="6600" b="1" dirty="0" smtClean="0">
                <a:ln w="50800">
                  <a:solidFill>
                    <a:srgbClr val="0033CC"/>
                  </a:solidFill>
                  <a:prstDash val="solid"/>
                </a:ln>
                <a:solidFill>
                  <a:srgbClr val="FF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di </a:t>
            </a:r>
            <a:r>
              <a:rPr lang="it-IT" sz="6600" b="1" dirty="0">
                <a:ln w="50800">
                  <a:solidFill>
                    <a:srgbClr val="0033CC"/>
                  </a:solidFill>
                  <a:prstDash val="solid"/>
                </a:ln>
                <a:solidFill>
                  <a:srgbClr val="FF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L</a:t>
            </a:r>
            <a:r>
              <a:rPr lang="it-IT" sz="6600" b="1" dirty="0" smtClean="0">
                <a:ln w="50800">
                  <a:solidFill>
                    <a:srgbClr val="0033CC"/>
                  </a:solidFill>
                  <a:prstDash val="solid"/>
                </a:ln>
                <a:solidFill>
                  <a:srgbClr val="FF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egalità </a:t>
            </a:r>
            <a:endParaRPr lang="it-IT" sz="6600" b="1" dirty="0">
              <a:ln w="50800">
                <a:solidFill>
                  <a:srgbClr val="0033CC"/>
                </a:solidFill>
                <a:prstDash val="solid"/>
              </a:ln>
              <a:solidFill>
                <a:srgbClr val="FF99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3315" name="CasellaDiTesto 2"/>
          <p:cNvSpPr txBox="1">
            <a:spLocks noChangeArrowheads="1"/>
          </p:cNvSpPr>
          <p:nvPr/>
        </p:nvSpPr>
        <p:spPr bwMode="auto">
          <a:xfrm>
            <a:off x="0" y="4594225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Font typeface="Arial" charset="0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sz="1800" dirty="0" smtClean="0">
                <a:solidFill>
                  <a:srgbClr val="0033CC"/>
                </a:solidFill>
              </a:rPr>
              <a:t>Agenzia </a:t>
            </a:r>
            <a:r>
              <a:rPr lang="it-IT" altLang="it-IT" sz="1800" dirty="0">
                <a:solidFill>
                  <a:srgbClr val="0033CC"/>
                </a:solidFill>
              </a:rPr>
              <a:t>delle Entrate – Direzione Regionale della </a:t>
            </a:r>
            <a:r>
              <a:rPr lang="it-IT" altLang="it-IT" sz="1800" dirty="0" smtClean="0">
                <a:solidFill>
                  <a:srgbClr val="0033CC"/>
                </a:solidFill>
              </a:rPr>
              <a:t>Sicilia</a:t>
            </a:r>
            <a:endParaRPr lang="it-IT" altLang="it-IT" sz="18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4000"/>
    </mc:Choice>
    <mc:Fallback xmlns="">
      <p:transition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33CC"/>
            </a:gs>
            <a:gs pos="49001">
              <a:srgbClr val="0033CC"/>
            </a:gs>
            <a:gs pos="50999">
              <a:srgbClr val="FF9900"/>
            </a:gs>
            <a:gs pos="100000">
              <a:srgbClr val="FF99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Presentazione1\Immagine\Presentazione1_V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ttangolo 2"/>
          <p:cNvSpPr/>
          <p:nvPr/>
        </p:nvSpPr>
        <p:spPr>
          <a:xfrm>
            <a:off x="165100" y="88900"/>
            <a:ext cx="8813800" cy="6680200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768000" y="190800"/>
            <a:ext cx="3420000" cy="360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C00000"/>
                </a:solidFill>
              </a:rPr>
              <a:t>LEGGE</a:t>
            </a:r>
            <a:endParaRPr lang="it-IT" sz="2000" b="1" dirty="0">
              <a:solidFill>
                <a:srgbClr val="C0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68000" y="1861200"/>
            <a:ext cx="3420000" cy="360000"/>
          </a:xfrm>
          <a:prstGeom prst="rect">
            <a:avLst/>
          </a:prstGeom>
          <a:noFill/>
          <a:ln w="38100">
            <a:solidFill>
              <a:srgbClr val="0066CC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66CC"/>
                </a:solidFill>
              </a:rPr>
              <a:t>SERVIZI ON LINE</a:t>
            </a:r>
            <a:endParaRPr lang="it-IT" sz="2000" b="1" dirty="0">
              <a:solidFill>
                <a:srgbClr val="0066CC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68000" y="748800"/>
            <a:ext cx="3420000" cy="360000"/>
          </a:xfrm>
          <a:prstGeom prst="rect">
            <a:avLst/>
          </a:prstGeom>
          <a:noFill/>
          <a:ln w="38100">
            <a:solidFill>
              <a:srgbClr val="339933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339933"/>
                </a:solidFill>
              </a:rPr>
              <a:t>DICHIARAZIONE</a:t>
            </a:r>
            <a:endParaRPr lang="it-IT" sz="2000" b="1" dirty="0">
              <a:solidFill>
                <a:srgbClr val="339933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68000" y="1303200"/>
            <a:ext cx="3420000" cy="360000"/>
          </a:xfrm>
          <a:prstGeom prst="rect">
            <a:avLst/>
          </a:prstGeom>
          <a:noFill/>
          <a:ln w="38100">
            <a:solidFill>
              <a:srgbClr val="FFCC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CC00"/>
                </a:solidFill>
              </a:rPr>
              <a:t>SERVIZIO</a:t>
            </a:r>
            <a:endParaRPr lang="it-IT" sz="2000" b="1" dirty="0">
              <a:solidFill>
                <a:srgbClr val="FFCC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68000" y="5760000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IMMOBILE</a:t>
            </a:r>
            <a:endParaRPr lang="it-IT" sz="2000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768000" y="4089600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REGISTRATORE FISCALE</a:t>
            </a:r>
            <a:endParaRPr lang="it-IT" sz="2000" b="1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768000" y="2972247"/>
            <a:ext cx="3420000" cy="360000"/>
          </a:xfrm>
          <a:prstGeom prst="rect">
            <a:avLst/>
          </a:prstGeom>
          <a:noFill/>
          <a:ln w="38100">
            <a:solidFill>
              <a:srgbClr val="6633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663300"/>
                </a:solidFill>
              </a:rPr>
              <a:t>IMPOSTA</a:t>
            </a:r>
            <a:endParaRPr lang="it-IT" sz="2000" b="1" dirty="0">
              <a:solidFill>
                <a:srgbClr val="663300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768000" y="6315008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CARTELLA ESATTORIALE</a:t>
            </a:r>
            <a:endParaRPr lang="it-IT" sz="2000" b="1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768000" y="2419200"/>
            <a:ext cx="3420000" cy="360000"/>
          </a:xfrm>
          <a:prstGeom prst="rect">
            <a:avLst/>
          </a:prstGeom>
          <a:noFill/>
          <a:ln w="38100"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660066"/>
                </a:solidFill>
              </a:rPr>
              <a:t>EVASORE</a:t>
            </a:r>
            <a:endParaRPr lang="it-IT" sz="2000" b="1" dirty="0">
              <a:solidFill>
                <a:srgbClr val="660066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768000" y="3529373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FATTURA</a:t>
            </a:r>
            <a:endParaRPr lang="it-IT" sz="2000" b="1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768000" y="4643625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CODICE FISCALE</a:t>
            </a:r>
            <a:endParaRPr lang="it-IT" sz="2000" b="1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768000" y="5200751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FISCO</a:t>
            </a:r>
            <a:endParaRPr lang="it-IT" sz="2000" b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4956000" y="190105"/>
            <a:ext cx="3420000" cy="360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C00000"/>
                </a:solidFill>
              </a:rPr>
              <a:t>COSTITUZIONE</a:t>
            </a:r>
            <a:endParaRPr lang="it-IT" sz="2000" b="1" dirty="0">
              <a:solidFill>
                <a:srgbClr val="C00000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4956000" y="1860532"/>
            <a:ext cx="3420000" cy="360000"/>
          </a:xfrm>
          <a:prstGeom prst="rect">
            <a:avLst/>
          </a:prstGeom>
          <a:noFill/>
          <a:ln w="38100">
            <a:solidFill>
              <a:srgbClr val="0066CC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66CC"/>
                </a:solidFill>
              </a:rPr>
              <a:t>PIN</a:t>
            </a:r>
            <a:endParaRPr lang="it-IT" sz="2000" b="1" dirty="0">
              <a:solidFill>
                <a:srgbClr val="0066CC"/>
              </a:solidFill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4956000" y="746914"/>
            <a:ext cx="3420000" cy="360000"/>
          </a:xfrm>
          <a:prstGeom prst="rect">
            <a:avLst/>
          </a:prstGeom>
          <a:noFill/>
          <a:ln w="38100">
            <a:solidFill>
              <a:srgbClr val="339933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339933"/>
                </a:solidFill>
              </a:rPr>
              <a:t>REDDITI</a:t>
            </a:r>
            <a:endParaRPr lang="it-IT" sz="2000" b="1" dirty="0">
              <a:solidFill>
                <a:srgbClr val="339933"/>
              </a:solidFill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4956000" y="1303723"/>
            <a:ext cx="3420000" cy="360000"/>
          </a:xfrm>
          <a:prstGeom prst="rect">
            <a:avLst/>
          </a:prstGeom>
          <a:noFill/>
          <a:ln w="38100">
            <a:solidFill>
              <a:srgbClr val="FFCC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CC00"/>
                </a:solidFill>
              </a:rPr>
              <a:t>SELF - SERVICE</a:t>
            </a:r>
            <a:endParaRPr lang="it-IT" sz="2000" b="1" dirty="0">
              <a:solidFill>
                <a:srgbClr val="FFCC00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4956000" y="4644577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CONTRATTO</a:t>
            </a:r>
            <a:endParaRPr lang="it-IT" sz="2000" b="1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4956000" y="4087768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SCONTRINO</a:t>
            </a:r>
            <a:endParaRPr lang="it-IT" sz="2000" b="1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4956000" y="2974150"/>
            <a:ext cx="3420000" cy="360000"/>
          </a:xfrm>
          <a:prstGeom prst="rect">
            <a:avLst/>
          </a:prstGeom>
          <a:noFill/>
          <a:ln w="38100">
            <a:solidFill>
              <a:srgbClr val="6633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663300"/>
                </a:solidFill>
              </a:rPr>
              <a:t>IRPEF</a:t>
            </a:r>
            <a:endParaRPr lang="it-IT" sz="2000" b="1" dirty="0">
              <a:solidFill>
                <a:srgbClr val="663300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4956000" y="3528000"/>
            <a:ext cx="342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RATE</a:t>
            </a:r>
            <a:endParaRPr lang="it-IT" sz="2000" b="1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4956000" y="2417341"/>
            <a:ext cx="3420000" cy="360000"/>
          </a:xfrm>
          <a:prstGeom prst="rect">
            <a:avLst/>
          </a:prstGeom>
          <a:noFill/>
          <a:ln w="38100"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660066"/>
                </a:solidFill>
              </a:rPr>
              <a:t>FRODE</a:t>
            </a:r>
            <a:endParaRPr lang="it-IT" sz="2000" b="1" dirty="0">
              <a:solidFill>
                <a:srgbClr val="660066"/>
              </a:solidFill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4956000" y="5201386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IVA</a:t>
            </a:r>
            <a:endParaRPr lang="it-IT" sz="2000" b="1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4956000" y="5758195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CONTRIBUENTE</a:t>
            </a:r>
            <a:endParaRPr lang="it-IT" sz="2000" b="1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4956000" y="6315008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ERARIO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206333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CC"/>
                                      </p:to>
                                    </p:animClr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CC"/>
                                      </p:to>
                                    </p:animClr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500"/>
                            </p:stCondLst>
                            <p:childTnLst>
                              <p:par>
                                <p:cTn id="109" presetID="64" presetClass="path" presetSubtype="0" accel="50000" decel="50000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05556E-6 -7.40741E-7 L -3.05556E-6 -0.24259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3" grpId="0" animBg="1"/>
      <p:bldP spid="13" grpId="1" animBg="1"/>
      <p:bldP spid="15" grpId="0" animBg="1"/>
      <p:bldP spid="15" grpId="2" animBg="1"/>
      <p:bldP spid="16" grpId="0" animBg="1"/>
      <p:bldP spid="16" grpId="1" animBg="1"/>
      <p:bldP spid="17" grpId="0" animBg="1"/>
      <p:bldP spid="17" grpId="1" animBg="1"/>
      <p:bldP spid="22" grpId="0" animBg="1"/>
      <p:bldP spid="22" grpId="1" animBg="1"/>
      <p:bldP spid="23" grpId="0" animBg="1"/>
      <p:bldP spid="23" grpId="1" animBg="1"/>
      <p:bldP spid="25" grpId="0" animBg="1"/>
      <p:bldP spid="25" grpId="1" animBg="1"/>
      <p:bldP spid="27" grpId="0" animBg="1"/>
      <p:bldP spid="27" grpId="2" animBg="1"/>
      <p:bldP spid="27" grpId="3" animBg="1"/>
      <p:bldP spid="28" grpId="0" animBg="1"/>
      <p:bldP spid="28" grpId="1" animBg="1"/>
      <p:bldP spid="29" grpId="0" animBg="1"/>
      <p:bldP spid="29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33CC"/>
            </a:gs>
            <a:gs pos="49001">
              <a:srgbClr val="0033CC"/>
            </a:gs>
            <a:gs pos="50999">
              <a:srgbClr val="FF9900"/>
            </a:gs>
            <a:gs pos="100000">
              <a:srgbClr val="FF99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Presentazione1\Immagine\Presentazione1_V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ttangolo 2"/>
          <p:cNvSpPr/>
          <p:nvPr/>
        </p:nvSpPr>
        <p:spPr>
          <a:xfrm>
            <a:off x="165100" y="88900"/>
            <a:ext cx="8813800" cy="6680200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768000" y="190800"/>
            <a:ext cx="3420000" cy="360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C00000"/>
                </a:solidFill>
              </a:rPr>
              <a:t>LEGGE</a:t>
            </a:r>
            <a:endParaRPr lang="it-IT" sz="2000" b="1" dirty="0">
              <a:solidFill>
                <a:srgbClr val="C0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68000" y="1861200"/>
            <a:ext cx="3420000" cy="360000"/>
          </a:xfrm>
          <a:prstGeom prst="rect">
            <a:avLst/>
          </a:prstGeom>
          <a:noFill/>
          <a:ln w="38100">
            <a:solidFill>
              <a:srgbClr val="0066CC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66CC"/>
                </a:solidFill>
              </a:rPr>
              <a:t>SERVIZI ON LINE</a:t>
            </a:r>
            <a:endParaRPr lang="it-IT" sz="2000" b="1" dirty="0">
              <a:solidFill>
                <a:srgbClr val="0066CC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68000" y="748800"/>
            <a:ext cx="3420000" cy="360000"/>
          </a:xfrm>
          <a:prstGeom prst="rect">
            <a:avLst/>
          </a:prstGeom>
          <a:noFill/>
          <a:ln w="38100">
            <a:solidFill>
              <a:srgbClr val="339933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339933"/>
                </a:solidFill>
              </a:rPr>
              <a:t>DICHIARAZIONE</a:t>
            </a:r>
            <a:endParaRPr lang="it-IT" sz="2000" b="1" dirty="0">
              <a:solidFill>
                <a:srgbClr val="339933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68000" y="1303200"/>
            <a:ext cx="3420000" cy="360000"/>
          </a:xfrm>
          <a:prstGeom prst="rect">
            <a:avLst/>
          </a:prstGeom>
          <a:noFill/>
          <a:ln w="38100">
            <a:solidFill>
              <a:srgbClr val="FFCC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CC00"/>
                </a:solidFill>
              </a:rPr>
              <a:t>SERVIZIO</a:t>
            </a:r>
            <a:endParaRPr lang="it-IT" sz="2000" b="1" dirty="0">
              <a:solidFill>
                <a:srgbClr val="FFCC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68000" y="5760000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IMMOBILE</a:t>
            </a:r>
            <a:endParaRPr lang="it-IT" sz="2000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768000" y="4089600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REGISTRATORE FISCALE</a:t>
            </a:r>
            <a:endParaRPr lang="it-IT" sz="2000" b="1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768000" y="2972247"/>
            <a:ext cx="3420000" cy="360000"/>
          </a:xfrm>
          <a:prstGeom prst="rect">
            <a:avLst/>
          </a:prstGeom>
          <a:noFill/>
          <a:ln w="38100">
            <a:solidFill>
              <a:srgbClr val="6633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663300"/>
                </a:solidFill>
              </a:rPr>
              <a:t>IMPOSTA</a:t>
            </a:r>
            <a:endParaRPr lang="it-IT" sz="2000" b="1" dirty="0">
              <a:solidFill>
                <a:srgbClr val="663300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768000" y="6315008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CARTELLA ESATTORIALE</a:t>
            </a:r>
            <a:endParaRPr lang="it-IT" sz="2000" b="1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768000" y="2419200"/>
            <a:ext cx="3420000" cy="360000"/>
          </a:xfrm>
          <a:prstGeom prst="rect">
            <a:avLst/>
          </a:prstGeom>
          <a:noFill/>
          <a:ln w="38100"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660066"/>
                </a:solidFill>
              </a:rPr>
              <a:t>EVASORE</a:t>
            </a:r>
            <a:endParaRPr lang="it-IT" sz="2000" b="1" dirty="0">
              <a:solidFill>
                <a:srgbClr val="660066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768000" y="3529373"/>
            <a:ext cx="3420000" cy="360000"/>
          </a:xfrm>
          <a:prstGeom prst="rect">
            <a:avLst/>
          </a:prstGeom>
          <a:noFill/>
          <a:ln w="3810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00CC"/>
                </a:solidFill>
              </a:rPr>
              <a:t>FATTURA</a:t>
            </a:r>
            <a:endParaRPr lang="it-IT" sz="2000" b="1" dirty="0">
              <a:solidFill>
                <a:srgbClr val="0000CC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768000" y="4643625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CODICE FISCALE</a:t>
            </a:r>
            <a:endParaRPr lang="it-IT" sz="2000" b="1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768000" y="5200751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FISCO</a:t>
            </a:r>
            <a:endParaRPr lang="it-IT" sz="2000" b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4956000" y="190105"/>
            <a:ext cx="3420000" cy="360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C00000"/>
                </a:solidFill>
              </a:rPr>
              <a:t>COSTITUZIONE</a:t>
            </a:r>
            <a:endParaRPr lang="it-IT" sz="2000" b="1" dirty="0">
              <a:solidFill>
                <a:srgbClr val="C00000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4956000" y="1860532"/>
            <a:ext cx="3420000" cy="360000"/>
          </a:xfrm>
          <a:prstGeom prst="rect">
            <a:avLst/>
          </a:prstGeom>
          <a:noFill/>
          <a:ln w="38100">
            <a:solidFill>
              <a:srgbClr val="0066CC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66CC"/>
                </a:solidFill>
              </a:rPr>
              <a:t>PIN</a:t>
            </a:r>
            <a:endParaRPr lang="it-IT" sz="2000" b="1" dirty="0">
              <a:solidFill>
                <a:srgbClr val="0066CC"/>
              </a:solidFill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4956000" y="746914"/>
            <a:ext cx="3420000" cy="360000"/>
          </a:xfrm>
          <a:prstGeom prst="rect">
            <a:avLst/>
          </a:prstGeom>
          <a:noFill/>
          <a:ln w="38100">
            <a:solidFill>
              <a:srgbClr val="339933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339933"/>
                </a:solidFill>
              </a:rPr>
              <a:t>REDDITI</a:t>
            </a:r>
            <a:endParaRPr lang="it-IT" sz="2000" b="1" dirty="0">
              <a:solidFill>
                <a:srgbClr val="339933"/>
              </a:solidFill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4956000" y="1303723"/>
            <a:ext cx="3420000" cy="360000"/>
          </a:xfrm>
          <a:prstGeom prst="rect">
            <a:avLst/>
          </a:prstGeom>
          <a:noFill/>
          <a:ln w="38100">
            <a:solidFill>
              <a:srgbClr val="FFCC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CC00"/>
                </a:solidFill>
              </a:rPr>
              <a:t>SELF - SERVICE</a:t>
            </a:r>
            <a:endParaRPr lang="it-IT" sz="2000" b="1" dirty="0">
              <a:solidFill>
                <a:srgbClr val="FFCC00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4956000" y="5201386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CONTRATTO</a:t>
            </a:r>
            <a:endParaRPr lang="it-IT" sz="2000" b="1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4956000" y="4644577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SCONTRINO</a:t>
            </a:r>
            <a:endParaRPr lang="it-IT" sz="2000" b="1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4956000" y="2974150"/>
            <a:ext cx="3420000" cy="360000"/>
          </a:xfrm>
          <a:prstGeom prst="rect">
            <a:avLst/>
          </a:prstGeom>
          <a:noFill/>
          <a:ln w="38100">
            <a:solidFill>
              <a:srgbClr val="6633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663300"/>
                </a:solidFill>
              </a:rPr>
              <a:t>IRPEF</a:t>
            </a:r>
            <a:endParaRPr lang="it-IT" sz="2000" b="1" dirty="0">
              <a:solidFill>
                <a:srgbClr val="663300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4956000" y="4087768"/>
            <a:ext cx="342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RATE</a:t>
            </a:r>
            <a:endParaRPr lang="it-IT" sz="2000" b="1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4956000" y="2417341"/>
            <a:ext cx="3420000" cy="360000"/>
          </a:xfrm>
          <a:prstGeom prst="rect">
            <a:avLst/>
          </a:prstGeom>
          <a:noFill/>
          <a:ln w="38100"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660066"/>
                </a:solidFill>
              </a:rPr>
              <a:t>FRODE</a:t>
            </a:r>
            <a:endParaRPr lang="it-IT" sz="2000" b="1" dirty="0">
              <a:solidFill>
                <a:srgbClr val="660066"/>
              </a:solidFill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4956000" y="3528000"/>
            <a:ext cx="3420000" cy="360000"/>
          </a:xfrm>
          <a:prstGeom prst="rect">
            <a:avLst/>
          </a:prstGeom>
          <a:noFill/>
          <a:ln w="3810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00CC"/>
                </a:solidFill>
              </a:rPr>
              <a:t>IVA</a:t>
            </a:r>
            <a:endParaRPr lang="it-IT" sz="2000" b="1" dirty="0">
              <a:solidFill>
                <a:srgbClr val="0000CC"/>
              </a:solidFill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4956000" y="5758195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CONTRIBUENTE</a:t>
            </a:r>
            <a:endParaRPr lang="it-IT" sz="2000" b="1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4956000" y="6315008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ERARIO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1450860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0"/>
                            </p:stCondLst>
                            <p:childTnLst>
                              <p:par>
                                <p:cTn id="93" presetID="64" presetClass="path" presetSubtype="0" accel="50000" decel="50000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05556E-6 -2.22222E-6 L -0.00139 -0.07963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3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2" animBg="1"/>
      <p:bldP spid="13" grpId="0" animBg="1"/>
      <p:bldP spid="13" grpId="1" animBg="1"/>
      <p:bldP spid="16" grpId="0" animBg="1"/>
      <p:bldP spid="16" grpId="1" animBg="1"/>
      <p:bldP spid="17" grpId="0" animBg="1"/>
      <p:bldP spid="17" grpId="1" animBg="1"/>
      <p:bldP spid="22" grpId="0" animBg="1"/>
      <p:bldP spid="22" grpId="1" animBg="1"/>
      <p:bldP spid="23" grpId="0" animBg="1"/>
      <p:bldP spid="23" grpId="2" animBg="1"/>
      <p:bldP spid="23" grpId="3" animBg="1"/>
      <p:bldP spid="25" grpId="0" animBg="1"/>
      <p:bldP spid="25" grpId="1" animBg="1"/>
      <p:bldP spid="28" grpId="0" animBg="1"/>
      <p:bldP spid="28" grpId="1" animBg="1"/>
      <p:bldP spid="29" grpId="0" animBg="1"/>
      <p:bldP spid="2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33CC"/>
            </a:gs>
            <a:gs pos="49001">
              <a:srgbClr val="0033CC"/>
            </a:gs>
            <a:gs pos="50999">
              <a:srgbClr val="FF9900"/>
            </a:gs>
            <a:gs pos="100000">
              <a:srgbClr val="FF99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Presentazione1\Immagine\Presentazione1_V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ttangolo 2"/>
          <p:cNvSpPr/>
          <p:nvPr/>
        </p:nvSpPr>
        <p:spPr>
          <a:xfrm>
            <a:off x="165100" y="88900"/>
            <a:ext cx="8813800" cy="6680200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768000" y="190800"/>
            <a:ext cx="3420000" cy="360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C00000"/>
                </a:solidFill>
              </a:rPr>
              <a:t>LEGGE</a:t>
            </a:r>
            <a:endParaRPr lang="it-IT" sz="2000" b="1" dirty="0">
              <a:solidFill>
                <a:srgbClr val="C0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68000" y="1861200"/>
            <a:ext cx="3420000" cy="360000"/>
          </a:xfrm>
          <a:prstGeom prst="rect">
            <a:avLst/>
          </a:prstGeom>
          <a:noFill/>
          <a:ln w="38100">
            <a:solidFill>
              <a:srgbClr val="0066CC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66CC"/>
                </a:solidFill>
              </a:rPr>
              <a:t>SERVIZI ON LINE</a:t>
            </a:r>
            <a:endParaRPr lang="it-IT" sz="2000" b="1" dirty="0">
              <a:solidFill>
                <a:srgbClr val="0066CC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68000" y="748800"/>
            <a:ext cx="3420000" cy="360000"/>
          </a:xfrm>
          <a:prstGeom prst="rect">
            <a:avLst/>
          </a:prstGeom>
          <a:noFill/>
          <a:ln w="38100">
            <a:solidFill>
              <a:srgbClr val="339933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339933"/>
                </a:solidFill>
              </a:rPr>
              <a:t>DICHIARAZIONE</a:t>
            </a:r>
            <a:endParaRPr lang="it-IT" sz="2000" b="1" dirty="0">
              <a:solidFill>
                <a:srgbClr val="339933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68000" y="1303200"/>
            <a:ext cx="3420000" cy="360000"/>
          </a:xfrm>
          <a:prstGeom prst="rect">
            <a:avLst/>
          </a:prstGeom>
          <a:noFill/>
          <a:ln w="38100">
            <a:solidFill>
              <a:srgbClr val="FFCC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CC00"/>
                </a:solidFill>
              </a:rPr>
              <a:t>SERVIZIO</a:t>
            </a:r>
            <a:endParaRPr lang="it-IT" sz="2000" b="1" dirty="0">
              <a:solidFill>
                <a:srgbClr val="FFCC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68000" y="5760000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IMMOBILE</a:t>
            </a:r>
            <a:endParaRPr lang="it-IT" sz="2000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768000" y="4089600"/>
            <a:ext cx="3420000" cy="360000"/>
          </a:xfrm>
          <a:prstGeom prst="rect">
            <a:avLst/>
          </a:prstGeom>
          <a:noFill/>
          <a:ln w="38100"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3300"/>
                </a:solidFill>
              </a:rPr>
              <a:t>REGISTRATORE FISCALE</a:t>
            </a:r>
            <a:endParaRPr lang="it-IT" sz="2000" b="1" dirty="0">
              <a:solidFill>
                <a:srgbClr val="FF330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768000" y="2972247"/>
            <a:ext cx="3420000" cy="360000"/>
          </a:xfrm>
          <a:prstGeom prst="rect">
            <a:avLst/>
          </a:prstGeom>
          <a:noFill/>
          <a:ln w="38100">
            <a:solidFill>
              <a:srgbClr val="6633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663300"/>
                </a:solidFill>
              </a:rPr>
              <a:t>IMPOSTA</a:t>
            </a:r>
            <a:endParaRPr lang="it-IT" sz="2000" b="1" dirty="0">
              <a:solidFill>
                <a:srgbClr val="663300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768000" y="6315008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CARTELLA ESATTORIALE</a:t>
            </a:r>
            <a:endParaRPr lang="it-IT" sz="2000" b="1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768000" y="2419200"/>
            <a:ext cx="3420000" cy="360000"/>
          </a:xfrm>
          <a:prstGeom prst="rect">
            <a:avLst/>
          </a:prstGeom>
          <a:noFill/>
          <a:ln w="38100"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660066"/>
                </a:solidFill>
              </a:rPr>
              <a:t>EVASORE</a:t>
            </a:r>
            <a:endParaRPr lang="it-IT" sz="2000" b="1" dirty="0">
              <a:solidFill>
                <a:srgbClr val="660066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768000" y="3529373"/>
            <a:ext cx="3420000" cy="360000"/>
          </a:xfrm>
          <a:prstGeom prst="rect">
            <a:avLst/>
          </a:prstGeom>
          <a:noFill/>
          <a:ln w="3810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00CC"/>
                </a:solidFill>
              </a:rPr>
              <a:t>FATTURA</a:t>
            </a:r>
            <a:endParaRPr lang="it-IT" sz="2000" b="1" dirty="0">
              <a:solidFill>
                <a:srgbClr val="0000CC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768000" y="4643625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CODICE FISCALE</a:t>
            </a:r>
            <a:endParaRPr lang="it-IT" sz="2000" b="1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768000" y="5200751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FISCO</a:t>
            </a:r>
            <a:endParaRPr lang="it-IT" sz="2000" b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4956000" y="190105"/>
            <a:ext cx="3420000" cy="360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C00000"/>
                </a:solidFill>
              </a:rPr>
              <a:t>COSTITUZIONE</a:t>
            </a:r>
            <a:endParaRPr lang="it-IT" sz="2000" b="1" dirty="0">
              <a:solidFill>
                <a:srgbClr val="C00000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4956000" y="1860532"/>
            <a:ext cx="3420000" cy="360000"/>
          </a:xfrm>
          <a:prstGeom prst="rect">
            <a:avLst/>
          </a:prstGeom>
          <a:noFill/>
          <a:ln w="38100">
            <a:solidFill>
              <a:srgbClr val="0066CC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66CC"/>
                </a:solidFill>
              </a:rPr>
              <a:t>PIN</a:t>
            </a:r>
            <a:endParaRPr lang="it-IT" sz="2000" b="1" dirty="0">
              <a:solidFill>
                <a:srgbClr val="0066CC"/>
              </a:solidFill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4956000" y="746914"/>
            <a:ext cx="3420000" cy="360000"/>
          </a:xfrm>
          <a:prstGeom prst="rect">
            <a:avLst/>
          </a:prstGeom>
          <a:noFill/>
          <a:ln w="38100">
            <a:solidFill>
              <a:srgbClr val="339933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339933"/>
                </a:solidFill>
              </a:rPr>
              <a:t>REDDITI</a:t>
            </a:r>
            <a:endParaRPr lang="it-IT" sz="2000" b="1" dirty="0">
              <a:solidFill>
                <a:srgbClr val="339933"/>
              </a:solidFill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4956000" y="1303723"/>
            <a:ext cx="3420000" cy="360000"/>
          </a:xfrm>
          <a:prstGeom prst="rect">
            <a:avLst/>
          </a:prstGeom>
          <a:noFill/>
          <a:ln w="38100">
            <a:solidFill>
              <a:srgbClr val="FFCC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CC00"/>
                </a:solidFill>
              </a:rPr>
              <a:t>SELF - SERICE</a:t>
            </a:r>
            <a:endParaRPr lang="it-IT" sz="2000" b="1" dirty="0">
              <a:solidFill>
                <a:srgbClr val="FFCC00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4956000" y="5201386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CONTRATTO</a:t>
            </a:r>
            <a:endParaRPr lang="it-IT" sz="2000" b="1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4954500" y="4087768"/>
            <a:ext cx="3420000" cy="360000"/>
          </a:xfrm>
          <a:prstGeom prst="rect">
            <a:avLst/>
          </a:prstGeom>
          <a:noFill/>
          <a:ln w="38100"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3300"/>
                </a:solidFill>
              </a:rPr>
              <a:t>SCONTRINO</a:t>
            </a:r>
            <a:endParaRPr lang="it-IT" sz="2000" b="1" dirty="0">
              <a:solidFill>
                <a:srgbClr val="FF3300"/>
              </a:solidFill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4956000" y="2974150"/>
            <a:ext cx="3420000" cy="360000"/>
          </a:xfrm>
          <a:prstGeom prst="rect">
            <a:avLst/>
          </a:prstGeom>
          <a:noFill/>
          <a:ln w="38100">
            <a:solidFill>
              <a:srgbClr val="6633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663300"/>
                </a:solidFill>
              </a:rPr>
              <a:t>IRPEF</a:t>
            </a:r>
            <a:endParaRPr lang="it-IT" sz="2000" b="1" dirty="0">
              <a:solidFill>
                <a:srgbClr val="663300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4956000" y="4644577"/>
            <a:ext cx="3420000" cy="3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RATE</a:t>
            </a:r>
            <a:endParaRPr lang="it-IT" sz="2000" b="1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4956000" y="2417341"/>
            <a:ext cx="3420000" cy="360000"/>
          </a:xfrm>
          <a:prstGeom prst="rect">
            <a:avLst/>
          </a:prstGeom>
          <a:noFill/>
          <a:ln w="38100"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660066"/>
                </a:solidFill>
              </a:rPr>
              <a:t>FRODE</a:t>
            </a:r>
            <a:endParaRPr lang="it-IT" sz="2000" b="1" dirty="0">
              <a:solidFill>
                <a:srgbClr val="660066"/>
              </a:solidFill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4956000" y="3528000"/>
            <a:ext cx="3420000" cy="360000"/>
          </a:xfrm>
          <a:prstGeom prst="rect">
            <a:avLst/>
          </a:prstGeom>
          <a:noFill/>
          <a:ln w="3810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00CC"/>
                </a:solidFill>
              </a:rPr>
              <a:t>IVA</a:t>
            </a:r>
            <a:endParaRPr lang="it-IT" sz="2000" b="1" dirty="0">
              <a:solidFill>
                <a:srgbClr val="0000CC"/>
              </a:solidFill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4956000" y="5758195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CONTRIBUENTE</a:t>
            </a:r>
            <a:endParaRPr lang="it-IT" sz="2000" b="1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4956000" y="6315008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ERARIO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97293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33300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33300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00"/>
                            </p:stCondLst>
                            <p:childTnLst>
                              <p:par>
                                <p:cTn id="77" presetID="64" presetClass="path" presetSubtype="0" accel="50000" decel="50000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05556E-6 -7.40741E-7 L -3.05556E-6 -0.16111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3" grpId="0" animBg="1"/>
      <p:bldP spid="13" grpId="1" animBg="1"/>
      <p:bldP spid="16" grpId="0" animBg="1"/>
      <p:bldP spid="16" grpId="2" animBg="1"/>
      <p:bldP spid="17" grpId="0" animBg="1"/>
      <p:bldP spid="17" grpId="1" animBg="1"/>
      <p:bldP spid="22" grpId="0" animBg="1"/>
      <p:bldP spid="22" grpId="1" animBg="1"/>
      <p:bldP spid="25" grpId="0" animBg="1"/>
      <p:bldP spid="25" grpId="1" animBg="1"/>
      <p:bldP spid="28" grpId="0" animBg="1"/>
      <p:bldP spid="28" grpId="2" animBg="1"/>
      <p:bldP spid="28" grpId="3" animBg="1"/>
      <p:bldP spid="29" grpId="0" animBg="1"/>
      <p:bldP spid="29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33CC"/>
            </a:gs>
            <a:gs pos="49001">
              <a:srgbClr val="0033CC"/>
            </a:gs>
            <a:gs pos="50999">
              <a:srgbClr val="FF9900"/>
            </a:gs>
            <a:gs pos="100000">
              <a:srgbClr val="FF99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Presentazione1\Immagine\Presentazione1_V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ttangolo 2"/>
          <p:cNvSpPr/>
          <p:nvPr/>
        </p:nvSpPr>
        <p:spPr>
          <a:xfrm>
            <a:off x="165100" y="88900"/>
            <a:ext cx="8813800" cy="6680200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768000" y="190800"/>
            <a:ext cx="3420000" cy="360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C00000"/>
                </a:solidFill>
              </a:rPr>
              <a:t>LEGGE</a:t>
            </a:r>
            <a:endParaRPr lang="it-IT" sz="2000" b="1" dirty="0">
              <a:solidFill>
                <a:srgbClr val="C0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68000" y="1861200"/>
            <a:ext cx="3420000" cy="360000"/>
          </a:xfrm>
          <a:prstGeom prst="rect">
            <a:avLst/>
          </a:prstGeom>
          <a:noFill/>
          <a:ln w="38100">
            <a:solidFill>
              <a:srgbClr val="0066CC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66CC"/>
                </a:solidFill>
              </a:rPr>
              <a:t>SERVIZI ON LINE</a:t>
            </a:r>
            <a:endParaRPr lang="it-IT" sz="2000" b="1" dirty="0">
              <a:solidFill>
                <a:srgbClr val="0066CC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68000" y="748800"/>
            <a:ext cx="3420000" cy="360000"/>
          </a:xfrm>
          <a:prstGeom prst="rect">
            <a:avLst/>
          </a:prstGeom>
          <a:noFill/>
          <a:ln w="38100">
            <a:solidFill>
              <a:srgbClr val="339933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339933"/>
                </a:solidFill>
              </a:rPr>
              <a:t>DICHIARAZIONE</a:t>
            </a:r>
            <a:endParaRPr lang="it-IT" sz="2000" b="1" dirty="0">
              <a:solidFill>
                <a:srgbClr val="339933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68000" y="1303200"/>
            <a:ext cx="3420000" cy="360000"/>
          </a:xfrm>
          <a:prstGeom prst="rect">
            <a:avLst/>
          </a:prstGeom>
          <a:noFill/>
          <a:ln w="38100">
            <a:solidFill>
              <a:srgbClr val="FFCC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CC00"/>
                </a:solidFill>
              </a:rPr>
              <a:t>SERVIZIO</a:t>
            </a:r>
            <a:endParaRPr lang="it-IT" sz="2000" b="1" dirty="0">
              <a:solidFill>
                <a:srgbClr val="FFCC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68000" y="5760000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IMMOBILE</a:t>
            </a:r>
            <a:endParaRPr lang="it-IT" sz="2000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768000" y="4089600"/>
            <a:ext cx="3420000" cy="360000"/>
          </a:xfrm>
          <a:prstGeom prst="rect">
            <a:avLst/>
          </a:prstGeom>
          <a:noFill/>
          <a:ln w="38100"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3300"/>
                </a:solidFill>
              </a:rPr>
              <a:t>REGISTRATORE FISCALE</a:t>
            </a:r>
            <a:endParaRPr lang="it-IT" sz="2000" b="1" dirty="0">
              <a:solidFill>
                <a:srgbClr val="FF330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768000" y="2972247"/>
            <a:ext cx="3420000" cy="360000"/>
          </a:xfrm>
          <a:prstGeom prst="rect">
            <a:avLst/>
          </a:prstGeom>
          <a:noFill/>
          <a:ln w="38100">
            <a:solidFill>
              <a:srgbClr val="6633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663300"/>
                </a:solidFill>
              </a:rPr>
              <a:t>IMPOSTA</a:t>
            </a:r>
            <a:endParaRPr lang="it-IT" sz="2000" b="1" dirty="0">
              <a:solidFill>
                <a:srgbClr val="663300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768000" y="6315008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CARTELLA ESATTORIALE</a:t>
            </a:r>
            <a:endParaRPr lang="it-IT" sz="2000" b="1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768000" y="2419200"/>
            <a:ext cx="3420000" cy="360000"/>
          </a:xfrm>
          <a:prstGeom prst="rect">
            <a:avLst/>
          </a:prstGeom>
          <a:noFill/>
          <a:ln w="38100"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660066"/>
                </a:solidFill>
              </a:rPr>
              <a:t>EVASORE</a:t>
            </a:r>
            <a:endParaRPr lang="it-IT" sz="2000" b="1" dirty="0">
              <a:solidFill>
                <a:srgbClr val="660066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768000" y="3529373"/>
            <a:ext cx="3420000" cy="360000"/>
          </a:xfrm>
          <a:prstGeom prst="rect">
            <a:avLst/>
          </a:prstGeom>
          <a:noFill/>
          <a:ln w="3810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00CC"/>
                </a:solidFill>
              </a:rPr>
              <a:t>FATTURA</a:t>
            </a:r>
            <a:endParaRPr lang="it-IT" sz="2000" b="1" dirty="0">
              <a:solidFill>
                <a:srgbClr val="0000CC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768000" y="4643625"/>
            <a:ext cx="3420000" cy="360000"/>
          </a:xfrm>
          <a:prstGeom prst="rect">
            <a:avLst/>
          </a:prstGeom>
          <a:noFill/>
          <a:ln w="38100">
            <a:solidFill>
              <a:srgbClr val="3333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333300"/>
                </a:solidFill>
              </a:rPr>
              <a:t>CODICE FISCALE</a:t>
            </a:r>
            <a:endParaRPr lang="it-IT" sz="2000" b="1" dirty="0">
              <a:solidFill>
                <a:srgbClr val="333300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768000" y="5200751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FISCO</a:t>
            </a:r>
            <a:endParaRPr lang="it-IT" sz="2000" b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4956000" y="190105"/>
            <a:ext cx="3420000" cy="360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C00000"/>
                </a:solidFill>
              </a:rPr>
              <a:t>COSTITUZIONE</a:t>
            </a:r>
            <a:endParaRPr lang="it-IT" sz="2000" b="1" dirty="0">
              <a:solidFill>
                <a:srgbClr val="C00000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4956000" y="1860532"/>
            <a:ext cx="3420000" cy="360000"/>
          </a:xfrm>
          <a:prstGeom prst="rect">
            <a:avLst/>
          </a:prstGeom>
          <a:noFill/>
          <a:ln w="38100">
            <a:solidFill>
              <a:srgbClr val="0066CC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66CC"/>
                </a:solidFill>
              </a:rPr>
              <a:t>PIN</a:t>
            </a:r>
            <a:endParaRPr lang="it-IT" sz="2000" b="1" dirty="0">
              <a:solidFill>
                <a:srgbClr val="0066CC"/>
              </a:solidFill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4956000" y="746914"/>
            <a:ext cx="3420000" cy="360000"/>
          </a:xfrm>
          <a:prstGeom prst="rect">
            <a:avLst/>
          </a:prstGeom>
          <a:noFill/>
          <a:ln w="38100">
            <a:solidFill>
              <a:srgbClr val="339933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339933"/>
                </a:solidFill>
              </a:rPr>
              <a:t>REDDITI</a:t>
            </a:r>
            <a:endParaRPr lang="it-IT" sz="2000" b="1" dirty="0">
              <a:solidFill>
                <a:srgbClr val="339933"/>
              </a:solidFill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4956000" y="1303723"/>
            <a:ext cx="3420000" cy="360000"/>
          </a:xfrm>
          <a:prstGeom prst="rect">
            <a:avLst/>
          </a:prstGeom>
          <a:noFill/>
          <a:ln w="38100">
            <a:solidFill>
              <a:srgbClr val="FFCC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CC00"/>
                </a:solidFill>
              </a:rPr>
              <a:t>SELF - SERICE</a:t>
            </a:r>
            <a:endParaRPr lang="it-IT" sz="2000" b="1" dirty="0">
              <a:solidFill>
                <a:srgbClr val="FFCC00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4956000" y="5758195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CONTRATTO</a:t>
            </a:r>
            <a:endParaRPr lang="it-IT" sz="2000" b="1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4954500" y="4087768"/>
            <a:ext cx="3420000" cy="360000"/>
          </a:xfrm>
          <a:prstGeom prst="rect">
            <a:avLst/>
          </a:prstGeom>
          <a:noFill/>
          <a:ln w="38100"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3300"/>
                </a:solidFill>
              </a:rPr>
              <a:t>SCONTRINO</a:t>
            </a:r>
            <a:endParaRPr lang="it-IT" sz="2000" b="1" dirty="0">
              <a:solidFill>
                <a:srgbClr val="FF3300"/>
              </a:solidFill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4956000" y="2974150"/>
            <a:ext cx="3420000" cy="360000"/>
          </a:xfrm>
          <a:prstGeom prst="rect">
            <a:avLst/>
          </a:prstGeom>
          <a:noFill/>
          <a:ln w="38100">
            <a:solidFill>
              <a:srgbClr val="6633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663300"/>
                </a:solidFill>
              </a:rPr>
              <a:t>IRPEF</a:t>
            </a:r>
            <a:endParaRPr lang="it-IT" sz="2000" b="1" dirty="0">
              <a:solidFill>
                <a:srgbClr val="663300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4956000" y="5201386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RATE</a:t>
            </a:r>
            <a:endParaRPr lang="it-IT" sz="2000" b="1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4956000" y="2417341"/>
            <a:ext cx="3420000" cy="360000"/>
          </a:xfrm>
          <a:prstGeom prst="rect">
            <a:avLst/>
          </a:prstGeom>
          <a:noFill/>
          <a:ln w="38100"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660066"/>
                </a:solidFill>
              </a:rPr>
              <a:t>FRODE</a:t>
            </a:r>
            <a:endParaRPr lang="it-IT" sz="2000" b="1" dirty="0">
              <a:solidFill>
                <a:srgbClr val="660066"/>
              </a:solidFill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4956000" y="3528000"/>
            <a:ext cx="3420000" cy="360000"/>
          </a:xfrm>
          <a:prstGeom prst="rect">
            <a:avLst/>
          </a:prstGeom>
          <a:noFill/>
          <a:ln w="3810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00CC"/>
                </a:solidFill>
              </a:rPr>
              <a:t>IVA</a:t>
            </a:r>
            <a:endParaRPr lang="it-IT" sz="2000" b="1" dirty="0">
              <a:solidFill>
                <a:srgbClr val="0000CC"/>
              </a:solidFill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4956000" y="4644577"/>
            <a:ext cx="3420000" cy="360000"/>
          </a:xfrm>
          <a:prstGeom prst="rect">
            <a:avLst/>
          </a:prstGeom>
          <a:noFill/>
          <a:ln w="38100">
            <a:solidFill>
              <a:srgbClr val="3333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333300"/>
                </a:solidFill>
              </a:rPr>
              <a:t>CONTRIBUENTE</a:t>
            </a:r>
            <a:endParaRPr lang="it-IT" sz="2000" b="1" dirty="0">
              <a:solidFill>
                <a:srgbClr val="333300"/>
              </a:solidFill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4956000" y="6315008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ERARIO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97293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7" presetClass="entr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64" presetClass="path" presetSubtype="0" accel="50000" decel="50000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05556E-6 -7.40741E-7 L -0.00139 -0.16296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3" grpId="0" animBg="1"/>
      <p:bldP spid="13" grpId="1" animBg="1"/>
      <p:bldP spid="17" grpId="0" animBg="1"/>
      <p:bldP spid="17" grpId="2" animBg="1"/>
      <p:bldP spid="22" grpId="1" animBg="1"/>
      <p:bldP spid="22" grpId="2" animBg="1"/>
      <p:bldP spid="25" grpId="0" animBg="1"/>
      <p:bldP spid="25" grpId="1" animBg="1"/>
      <p:bldP spid="29" grpId="0" animBg="1"/>
      <p:bldP spid="29" grpId="2" animBg="1"/>
      <p:bldP spid="29" grpId="3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33CC"/>
            </a:gs>
            <a:gs pos="49001">
              <a:srgbClr val="0033CC"/>
            </a:gs>
            <a:gs pos="50999">
              <a:srgbClr val="FF9900"/>
            </a:gs>
            <a:gs pos="100000">
              <a:srgbClr val="FF99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Presentazione1\Immagine\Presentazione1_V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ttangolo 2"/>
          <p:cNvSpPr/>
          <p:nvPr/>
        </p:nvSpPr>
        <p:spPr>
          <a:xfrm>
            <a:off x="165100" y="88900"/>
            <a:ext cx="8813800" cy="6680200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768000" y="190800"/>
            <a:ext cx="3420000" cy="360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C00000"/>
                </a:solidFill>
              </a:rPr>
              <a:t>LEGGE</a:t>
            </a:r>
            <a:endParaRPr lang="it-IT" sz="2000" b="1" dirty="0">
              <a:solidFill>
                <a:srgbClr val="C0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68000" y="1861200"/>
            <a:ext cx="3420000" cy="360000"/>
          </a:xfrm>
          <a:prstGeom prst="rect">
            <a:avLst/>
          </a:prstGeom>
          <a:noFill/>
          <a:ln w="38100">
            <a:solidFill>
              <a:srgbClr val="0066CC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66CC"/>
                </a:solidFill>
              </a:rPr>
              <a:t>SERVIZI ON LINE</a:t>
            </a:r>
            <a:endParaRPr lang="it-IT" sz="2000" b="1" dirty="0">
              <a:solidFill>
                <a:srgbClr val="0066CC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68000" y="748800"/>
            <a:ext cx="3420000" cy="360000"/>
          </a:xfrm>
          <a:prstGeom prst="rect">
            <a:avLst/>
          </a:prstGeom>
          <a:noFill/>
          <a:ln w="38100">
            <a:solidFill>
              <a:srgbClr val="339933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339933"/>
                </a:solidFill>
              </a:rPr>
              <a:t>DICHIARAZIONE</a:t>
            </a:r>
            <a:endParaRPr lang="it-IT" sz="2000" b="1" dirty="0">
              <a:solidFill>
                <a:srgbClr val="339933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68000" y="1303200"/>
            <a:ext cx="3420000" cy="360000"/>
          </a:xfrm>
          <a:prstGeom prst="rect">
            <a:avLst/>
          </a:prstGeom>
          <a:noFill/>
          <a:ln w="38100">
            <a:solidFill>
              <a:srgbClr val="FFCC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CC00"/>
                </a:solidFill>
              </a:rPr>
              <a:t>SERVIZIO</a:t>
            </a:r>
            <a:endParaRPr lang="it-IT" sz="2000" b="1" dirty="0">
              <a:solidFill>
                <a:srgbClr val="FFCC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68000" y="5760000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IMMOBILE</a:t>
            </a:r>
            <a:endParaRPr lang="it-IT" sz="2000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768000" y="4089600"/>
            <a:ext cx="3420000" cy="360000"/>
          </a:xfrm>
          <a:prstGeom prst="rect">
            <a:avLst/>
          </a:prstGeom>
          <a:noFill/>
          <a:ln w="38100"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3300"/>
                </a:solidFill>
              </a:rPr>
              <a:t>REGISTRATORE FISCALE</a:t>
            </a:r>
            <a:endParaRPr lang="it-IT" sz="2000" b="1" dirty="0">
              <a:solidFill>
                <a:srgbClr val="FF330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768000" y="2972247"/>
            <a:ext cx="3420000" cy="360000"/>
          </a:xfrm>
          <a:prstGeom prst="rect">
            <a:avLst/>
          </a:prstGeom>
          <a:noFill/>
          <a:ln w="38100">
            <a:solidFill>
              <a:srgbClr val="6633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663300"/>
                </a:solidFill>
              </a:rPr>
              <a:t>IMPOSTA</a:t>
            </a:r>
            <a:endParaRPr lang="it-IT" sz="2000" b="1" dirty="0">
              <a:solidFill>
                <a:srgbClr val="663300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768000" y="6315008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CARTELLA ESATTORIALE</a:t>
            </a:r>
            <a:endParaRPr lang="it-IT" sz="2000" b="1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768000" y="2419200"/>
            <a:ext cx="3420000" cy="360000"/>
          </a:xfrm>
          <a:prstGeom prst="rect">
            <a:avLst/>
          </a:prstGeom>
          <a:noFill/>
          <a:ln w="38100"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660066"/>
                </a:solidFill>
              </a:rPr>
              <a:t>EVASORE</a:t>
            </a:r>
            <a:endParaRPr lang="it-IT" sz="2000" b="1" dirty="0">
              <a:solidFill>
                <a:srgbClr val="660066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768000" y="3529373"/>
            <a:ext cx="3420000" cy="360000"/>
          </a:xfrm>
          <a:prstGeom prst="rect">
            <a:avLst/>
          </a:prstGeom>
          <a:noFill/>
          <a:ln w="3810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00CC"/>
                </a:solidFill>
              </a:rPr>
              <a:t>FATTURA</a:t>
            </a:r>
            <a:endParaRPr lang="it-IT" sz="2000" b="1" dirty="0">
              <a:solidFill>
                <a:srgbClr val="0000CC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768000" y="4643625"/>
            <a:ext cx="3420000" cy="360000"/>
          </a:xfrm>
          <a:prstGeom prst="rect">
            <a:avLst/>
          </a:prstGeom>
          <a:noFill/>
          <a:ln w="38100">
            <a:solidFill>
              <a:srgbClr val="3333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333300"/>
                </a:solidFill>
              </a:rPr>
              <a:t>CODICE FISCALE</a:t>
            </a:r>
            <a:endParaRPr lang="it-IT" sz="2000" b="1" dirty="0">
              <a:solidFill>
                <a:srgbClr val="333300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768000" y="5200751"/>
            <a:ext cx="3420000" cy="360000"/>
          </a:xfrm>
          <a:prstGeom prst="rect">
            <a:avLst/>
          </a:prstGeom>
          <a:noFill/>
          <a:ln w="38100"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8080"/>
                </a:solidFill>
              </a:rPr>
              <a:t>FISCO</a:t>
            </a:r>
            <a:endParaRPr lang="it-IT" sz="2000" b="1" dirty="0">
              <a:solidFill>
                <a:srgbClr val="008080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4956000" y="190105"/>
            <a:ext cx="3420000" cy="360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C00000"/>
                </a:solidFill>
              </a:rPr>
              <a:t>COSTITUZIONE</a:t>
            </a:r>
            <a:endParaRPr lang="it-IT" sz="2000" b="1" dirty="0">
              <a:solidFill>
                <a:srgbClr val="C00000"/>
              </a:solidFill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4956000" y="748800"/>
            <a:ext cx="3420000" cy="360000"/>
          </a:xfrm>
          <a:prstGeom prst="rect">
            <a:avLst/>
          </a:prstGeom>
          <a:noFill/>
          <a:ln w="38100">
            <a:solidFill>
              <a:srgbClr val="339933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339933"/>
                </a:solidFill>
              </a:rPr>
              <a:t>REDDITI</a:t>
            </a:r>
            <a:endParaRPr lang="it-IT" sz="2000" b="1" dirty="0">
              <a:solidFill>
                <a:srgbClr val="339933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4956000" y="6314400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CONTRATTO</a:t>
            </a:r>
            <a:endParaRPr lang="it-IT" sz="2000" b="1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4956000" y="5760000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RATE</a:t>
            </a:r>
            <a:endParaRPr lang="it-IT" sz="2000" b="1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4956000" y="5202000"/>
            <a:ext cx="3420000" cy="360000"/>
          </a:xfrm>
          <a:prstGeom prst="rect">
            <a:avLst/>
          </a:prstGeom>
          <a:noFill/>
          <a:ln w="38100"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8080"/>
                </a:solidFill>
              </a:rPr>
              <a:t>ERARIO</a:t>
            </a:r>
            <a:endParaRPr lang="it-IT" sz="2000" b="1" dirty="0">
              <a:solidFill>
                <a:srgbClr val="008080"/>
              </a:solidFill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4956000" y="1303723"/>
            <a:ext cx="3420000" cy="360000"/>
          </a:xfrm>
          <a:prstGeom prst="rect">
            <a:avLst/>
          </a:prstGeom>
          <a:noFill/>
          <a:ln w="38100">
            <a:solidFill>
              <a:srgbClr val="FFCC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CC00"/>
                </a:solidFill>
              </a:rPr>
              <a:t>SELF - SERICE</a:t>
            </a:r>
            <a:endParaRPr lang="it-IT" sz="2000" b="1" dirty="0">
              <a:solidFill>
                <a:srgbClr val="FFCC00"/>
              </a:solidFill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4956000" y="1860532"/>
            <a:ext cx="3420000" cy="360000"/>
          </a:xfrm>
          <a:prstGeom prst="rect">
            <a:avLst/>
          </a:prstGeom>
          <a:noFill/>
          <a:ln w="38100">
            <a:solidFill>
              <a:srgbClr val="0066CC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66CC"/>
                </a:solidFill>
              </a:rPr>
              <a:t>PIN</a:t>
            </a:r>
            <a:endParaRPr lang="it-IT" sz="2000" b="1" dirty="0">
              <a:solidFill>
                <a:srgbClr val="0066CC"/>
              </a:solidFill>
            </a:endParaRPr>
          </a:p>
        </p:txBody>
      </p:sp>
      <p:sp>
        <p:nvSpPr>
          <p:cNvPr id="32" name="CasellaDiTesto 31"/>
          <p:cNvSpPr txBox="1"/>
          <p:nvPr/>
        </p:nvSpPr>
        <p:spPr>
          <a:xfrm>
            <a:off x="4956000" y="2417341"/>
            <a:ext cx="3420000" cy="360000"/>
          </a:xfrm>
          <a:prstGeom prst="rect">
            <a:avLst/>
          </a:prstGeom>
          <a:noFill/>
          <a:ln w="38100"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660066"/>
                </a:solidFill>
              </a:rPr>
              <a:t>FRODE</a:t>
            </a:r>
            <a:endParaRPr lang="it-IT" sz="2000" b="1" dirty="0">
              <a:solidFill>
                <a:srgbClr val="660066"/>
              </a:solidFill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4956000" y="2974150"/>
            <a:ext cx="3420000" cy="360000"/>
          </a:xfrm>
          <a:prstGeom prst="rect">
            <a:avLst/>
          </a:prstGeom>
          <a:noFill/>
          <a:ln w="38100">
            <a:solidFill>
              <a:srgbClr val="6633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663300"/>
                </a:solidFill>
              </a:rPr>
              <a:t>IRPEF</a:t>
            </a:r>
            <a:endParaRPr lang="it-IT" sz="2000" b="1" dirty="0">
              <a:solidFill>
                <a:srgbClr val="663300"/>
              </a:solidFill>
            </a:endParaRPr>
          </a:p>
        </p:txBody>
      </p:sp>
      <p:sp>
        <p:nvSpPr>
          <p:cNvPr id="34" name="CasellaDiTesto 33"/>
          <p:cNvSpPr txBox="1"/>
          <p:nvPr/>
        </p:nvSpPr>
        <p:spPr>
          <a:xfrm>
            <a:off x="4954500" y="4087768"/>
            <a:ext cx="3420000" cy="360000"/>
          </a:xfrm>
          <a:prstGeom prst="rect">
            <a:avLst/>
          </a:prstGeom>
          <a:noFill/>
          <a:ln w="38100"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3300"/>
                </a:solidFill>
              </a:rPr>
              <a:t>SCONTRINO</a:t>
            </a:r>
            <a:endParaRPr lang="it-IT" sz="2000" b="1" dirty="0">
              <a:solidFill>
                <a:srgbClr val="FF3300"/>
              </a:solidFill>
            </a:endParaRPr>
          </a:p>
        </p:txBody>
      </p:sp>
      <p:sp>
        <p:nvSpPr>
          <p:cNvPr id="35" name="CasellaDiTesto 34"/>
          <p:cNvSpPr txBox="1"/>
          <p:nvPr/>
        </p:nvSpPr>
        <p:spPr>
          <a:xfrm>
            <a:off x="4956000" y="3528000"/>
            <a:ext cx="3420000" cy="360000"/>
          </a:xfrm>
          <a:prstGeom prst="rect">
            <a:avLst/>
          </a:prstGeom>
          <a:noFill/>
          <a:ln w="3810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00CC"/>
                </a:solidFill>
              </a:rPr>
              <a:t>IVA</a:t>
            </a:r>
            <a:endParaRPr lang="it-IT" sz="2000" b="1" dirty="0">
              <a:solidFill>
                <a:srgbClr val="0000CC"/>
              </a:solidFill>
            </a:endParaRPr>
          </a:p>
        </p:txBody>
      </p:sp>
      <p:sp>
        <p:nvSpPr>
          <p:cNvPr id="36" name="CasellaDiTesto 35"/>
          <p:cNvSpPr txBox="1"/>
          <p:nvPr/>
        </p:nvSpPr>
        <p:spPr>
          <a:xfrm>
            <a:off x="4956000" y="4644577"/>
            <a:ext cx="3420000" cy="360000"/>
          </a:xfrm>
          <a:prstGeom prst="rect">
            <a:avLst/>
          </a:prstGeom>
          <a:noFill/>
          <a:ln w="38100">
            <a:solidFill>
              <a:srgbClr val="3333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333300"/>
                </a:solidFill>
              </a:rPr>
              <a:t>CONTRIBUENTE</a:t>
            </a:r>
            <a:endParaRPr lang="it-IT" sz="2000" b="1" dirty="0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93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7" presetClass="entr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66FF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66FF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64" presetClass="path" presetSubtype="0" accel="50000" decel="50000" fill="hold" grpId="2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05556E-6 -7.40741E-7 L 0.00139 -0.08148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4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2" animBg="1"/>
      <p:bldP spid="13" grpId="0" animBg="1"/>
      <p:bldP spid="13" grpId="1" animBg="1"/>
      <p:bldP spid="22" grpId="1" animBg="1"/>
      <p:bldP spid="22" grpId="2" animBg="1"/>
      <p:bldP spid="22" grpId="3" animBg="1"/>
      <p:bldP spid="25" grpId="0" animBg="1"/>
      <p:bldP spid="2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33CC"/>
            </a:gs>
            <a:gs pos="49001">
              <a:srgbClr val="0033CC"/>
            </a:gs>
            <a:gs pos="50999">
              <a:srgbClr val="FF9900"/>
            </a:gs>
            <a:gs pos="100000">
              <a:srgbClr val="FF99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Presentazione1\Immagine\Presentazione1_V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ttangolo 2"/>
          <p:cNvSpPr/>
          <p:nvPr/>
        </p:nvSpPr>
        <p:spPr>
          <a:xfrm>
            <a:off x="165100" y="88900"/>
            <a:ext cx="8813800" cy="6680200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768000" y="5760000"/>
            <a:ext cx="3420000" cy="360000"/>
          </a:xfrm>
          <a:prstGeom prst="rect">
            <a:avLst/>
          </a:prstGeom>
          <a:noFill/>
          <a:ln w="38100">
            <a:solidFill>
              <a:srgbClr val="FF66FF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66FF"/>
                </a:solidFill>
              </a:rPr>
              <a:t>IMMOBILE</a:t>
            </a:r>
            <a:endParaRPr lang="it-IT" sz="2000" b="1" dirty="0">
              <a:solidFill>
                <a:srgbClr val="FF66FF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768000" y="6314400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 b="1"/>
            </a:lvl1pPr>
          </a:lstStyle>
          <a:p>
            <a:r>
              <a:rPr lang="it-IT" dirty="0"/>
              <a:t>CARTELLA ESATTORIALE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4956000" y="5760000"/>
            <a:ext cx="3420000" cy="360000"/>
          </a:xfrm>
          <a:prstGeom prst="rect">
            <a:avLst/>
          </a:prstGeom>
          <a:noFill/>
          <a:ln w="38100">
            <a:solidFill>
              <a:srgbClr val="FF66FF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66FF"/>
                </a:solidFill>
              </a:rPr>
              <a:t>CONTRATTO</a:t>
            </a:r>
            <a:endParaRPr lang="it-IT" sz="2000" b="1" dirty="0">
              <a:solidFill>
                <a:srgbClr val="FF66FF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4956000" y="6314400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 b="1"/>
            </a:lvl1pPr>
          </a:lstStyle>
          <a:p>
            <a:r>
              <a:rPr lang="it-IT" dirty="0"/>
              <a:t>RATE</a:t>
            </a:r>
          </a:p>
        </p:txBody>
      </p:sp>
      <p:sp>
        <p:nvSpPr>
          <p:cNvPr id="30" name="CasellaDiTesto 29"/>
          <p:cNvSpPr txBox="1"/>
          <p:nvPr/>
        </p:nvSpPr>
        <p:spPr>
          <a:xfrm>
            <a:off x="4956000" y="190105"/>
            <a:ext cx="3420000" cy="360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C00000"/>
                </a:solidFill>
              </a:rPr>
              <a:t>COSTITUZIONE</a:t>
            </a:r>
            <a:endParaRPr lang="it-IT" sz="2000" b="1" dirty="0">
              <a:solidFill>
                <a:srgbClr val="C00000"/>
              </a:solidFill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4956000" y="748800"/>
            <a:ext cx="3420000" cy="360000"/>
          </a:xfrm>
          <a:prstGeom prst="rect">
            <a:avLst/>
          </a:prstGeom>
          <a:noFill/>
          <a:ln w="38100">
            <a:solidFill>
              <a:srgbClr val="339933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339933"/>
                </a:solidFill>
              </a:rPr>
              <a:t>REDDITI</a:t>
            </a:r>
            <a:endParaRPr lang="it-IT" sz="2000" b="1" dirty="0">
              <a:solidFill>
                <a:srgbClr val="339933"/>
              </a:solidFill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4956000" y="1303723"/>
            <a:ext cx="3420000" cy="360000"/>
          </a:xfrm>
          <a:prstGeom prst="rect">
            <a:avLst/>
          </a:prstGeom>
          <a:noFill/>
          <a:ln w="38100">
            <a:solidFill>
              <a:srgbClr val="FFCC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CC00"/>
                </a:solidFill>
              </a:rPr>
              <a:t>SELF - SERICE</a:t>
            </a:r>
            <a:endParaRPr lang="it-IT" sz="2000" b="1" dirty="0">
              <a:solidFill>
                <a:srgbClr val="FFCC00"/>
              </a:solidFill>
            </a:endParaRPr>
          </a:p>
        </p:txBody>
      </p:sp>
      <p:sp>
        <p:nvSpPr>
          <p:cNvPr id="34" name="CasellaDiTesto 33"/>
          <p:cNvSpPr txBox="1"/>
          <p:nvPr/>
        </p:nvSpPr>
        <p:spPr>
          <a:xfrm>
            <a:off x="4956000" y="1860532"/>
            <a:ext cx="3420000" cy="360000"/>
          </a:xfrm>
          <a:prstGeom prst="rect">
            <a:avLst/>
          </a:prstGeom>
          <a:noFill/>
          <a:ln w="38100">
            <a:solidFill>
              <a:srgbClr val="0066CC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66CC"/>
                </a:solidFill>
              </a:rPr>
              <a:t>PIN</a:t>
            </a:r>
            <a:endParaRPr lang="it-IT" sz="2000" b="1" dirty="0">
              <a:solidFill>
                <a:srgbClr val="0066CC"/>
              </a:solidFill>
            </a:endParaRPr>
          </a:p>
        </p:txBody>
      </p:sp>
      <p:sp>
        <p:nvSpPr>
          <p:cNvPr id="35" name="CasellaDiTesto 34"/>
          <p:cNvSpPr txBox="1"/>
          <p:nvPr/>
        </p:nvSpPr>
        <p:spPr>
          <a:xfrm>
            <a:off x="4956000" y="2417341"/>
            <a:ext cx="3420000" cy="360000"/>
          </a:xfrm>
          <a:prstGeom prst="rect">
            <a:avLst/>
          </a:prstGeom>
          <a:noFill/>
          <a:ln w="38100"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660066"/>
                </a:solidFill>
              </a:rPr>
              <a:t>FRODE</a:t>
            </a:r>
            <a:endParaRPr lang="it-IT" sz="2000" b="1" dirty="0">
              <a:solidFill>
                <a:srgbClr val="660066"/>
              </a:solidFill>
            </a:endParaRPr>
          </a:p>
        </p:txBody>
      </p:sp>
      <p:sp>
        <p:nvSpPr>
          <p:cNvPr id="36" name="CasellaDiTesto 35"/>
          <p:cNvSpPr txBox="1"/>
          <p:nvPr/>
        </p:nvSpPr>
        <p:spPr>
          <a:xfrm>
            <a:off x="4956000" y="2974150"/>
            <a:ext cx="3420000" cy="360000"/>
          </a:xfrm>
          <a:prstGeom prst="rect">
            <a:avLst/>
          </a:prstGeom>
          <a:noFill/>
          <a:ln w="38100">
            <a:solidFill>
              <a:srgbClr val="6633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663300"/>
                </a:solidFill>
              </a:rPr>
              <a:t>IRPEF</a:t>
            </a:r>
            <a:endParaRPr lang="it-IT" sz="2000" b="1" dirty="0">
              <a:solidFill>
                <a:srgbClr val="663300"/>
              </a:solidFill>
            </a:endParaRPr>
          </a:p>
        </p:txBody>
      </p:sp>
      <p:sp>
        <p:nvSpPr>
          <p:cNvPr id="37" name="CasellaDiTesto 36"/>
          <p:cNvSpPr txBox="1"/>
          <p:nvPr/>
        </p:nvSpPr>
        <p:spPr>
          <a:xfrm>
            <a:off x="4954500" y="4087768"/>
            <a:ext cx="3420000" cy="360000"/>
          </a:xfrm>
          <a:prstGeom prst="rect">
            <a:avLst/>
          </a:prstGeom>
          <a:noFill/>
          <a:ln w="38100"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3300"/>
                </a:solidFill>
              </a:rPr>
              <a:t>SCONTRINO</a:t>
            </a:r>
            <a:endParaRPr lang="it-IT" sz="2000" b="1" dirty="0">
              <a:solidFill>
                <a:srgbClr val="FF3300"/>
              </a:solidFill>
            </a:endParaRPr>
          </a:p>
        </p:txBody>
      </p:sp>
      <p:sp>
        <p:nvSpPr>
          <p:cNvPr id="38" name="CasellaDiTesto 37"/>
          <p:cNvSpPr txBox="1"/>
          <p:nvPr/>
        </p:nvSpPr>
        <p:spPr>
          <a:xfrm>
            <a:off x="4956000" y="3528000"/>
            <a:ext cx="3420000" cy="360000"/>
          </a:xfrm>
          <a:prstGeom prst="rect">
            <a:avLst/>
          </a:prstGeom>
          <a:noFill/>
          <a:ln w="3810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00CC"/>
                </a:solidFill>
              </a:rPr>
              <a:t>IVA</a:t>
            </a:r>
            <a:endParaRPr lang="it-IT" sz="2000" b="1" dirty="0">
              <a:solidFill>
                <a:srgbClr val="0000CC"/>
              </a:solidFill>
            </a:endParaRPr>
          </a:p>
        </p:txBody>
      </p:sp>
      <p:sp>
        <p:nvSpPr>
          <p:cNvPr id="40" name="CasellaDiTesto 39"/>
          <p:cNvSpPr txBox="1"/>
          <p:nvPr/>
        </p:nvSpPr>
        <p:spPr>
          <a:xfrm>
            <a:off x="4956000" y="4644577"/>
            <a:ext cx="3420000" cy="360000"/>
          </a:xfrm>
          <a:prstGeom prst="rect">
            <a:avLst/>
          </a:prstGeom>
          <a:noFill/>
          <a:ln w="38100">
            <a:solidFill>
              <a:srgbClr val="3333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333300"/>
                </a:solidFill>
              </a:rPr>
              <a:t>CONTRIBUENTE</a:t>
            </a:r>
            <a:endParaRPr lang="it-IT" sz="2000" b="1" dirty="0">
              <a:solidFill>
                <a:srgbClr val="333300"/>
              </a:solidFill>
            </a:endParaRPr>
          </a:p>
        </p:txBody>
      </p:sp>
      <p:sp>
        <p:nvSpPr>
          <p:cNvPr id="64" name="CasellaDiTesto 63"/>
          <p:cNvSpPr txBox="1"/>
          <p:nvPr/>
        </p:nvSpPr>
        <p:spPr>
          <a:xfrm>
            <a:off x="768000" y="190800"/>
            <a:ext cx="3420000" cy="360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C00000"/>
                </a:solidFill>
              </a:rPr>
              <a:t>LEGGE</a:t>
            </a:r>
            <a:endParaRPr lang="it-IT" sz="2000" b="1" dirty="0">
              <a:solidFill>
                <a:srgbClr val="C00000"/>
              </a:solidFill>
            </a:endParaRPr>
          </a:p>
        </p:txBody>
      </p:sp>
      <p:sp>
        <p:nvSpPr>
          <p:cNvPr id="65" name="CasellaDiTesto 64"/>
          <p:cNvSpPr txBox="1"/>
          <p:nvPr/>
        </p:nvSpPr>
        <p:spPr>
          <a:xfrm>
            <a:off x="768000" y="1861200"/>
            <a:ext cx="3420000" cy="360000"/>
          </a:xfrm>
          <a:prstGeom prst="rect">
            <a:avLst/>
          </a:prstGeom>
          <a:noFill/>
          <a:ln w="38100">
            <a:solidFill>
              <a:srgbClr val="0066CC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66CC"/>
                </a:solidFill>
              </a:rPr>
              <a:t>SERVIZI ON LINE</a:t>
            </a:r>
            <a:endParaRPr lang="it-IT" sz="2000" b="1" dirty="0">
              <a:solidFill>
                <a:srgbClr val="0066CC"/>
              </a:solidFill>
            </a:endParaRPr>
          </a:p>
        </p:txBody>
      </p:sp>
      <p:sp>
        <p:nvSpPr>
          <p:cNvPr id="66" name="CasellaDiTesto 65"/>
          <p:cNvSpPr txBox="1"/>
          <p:nvPr/>
        </p:nvSpPr>
        <p:spPr>
          <a:xfrm>
            <a:off x="768000" y="748800"/>
            <a:ext cx="3420000" cy="360000"/>
          </a:xfrm>
          <a:prstGeom prst="rect">
            <a:avLst/>
          </a:prstGeom>
          <a:noFill/>
          <a:ln w="38100">
            <a:solidFill>
              <a:srgbClr val="339933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339933"/>
                </a:solidFill>
              </a:rPr>
              <a:t>DICHIARAZIONE</a:t>
            </a:r>
            <a:endParaRPr lang="it-IT" sz="2000" b="1" dirty="0">
              <a:solidFill>
                <a:srgbClr val="339933"/>
              </a:solidFill>
            </a:endParaRPr>
          </a:p>
        </p:txBody>
      </p:sp>
      <p:sp>
        <p:nvSpPr>
          <p:cNvPr id="67" name="CasellaDiTesto 66"/>
          <p:cNvSpPr txBox="1"/>
          <p:nvPr/>
        </p:nvSpPr>
        <p:spPr>
          <a:xfrm>
            <a:off x="768000" y="1303200"/>
            <a:ext cx="3420000" cy="360000"/>
          </a:xfrm>
          <a:prstGeom prst="rect">
            <a:avLst/>
          </a:prstGeom>
          <a:noFill/>
          <a:ln w="38100">
            <a:solidFill>
              <a:srgbClr val="FFCC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CC00"/>
                </a:solidFill>
              </a:rPr>
              <a:t>SERVIZIO</a:t>
            </a:r>
            <a:endParaRPr lang="it-IT" sz="2000" b="1" dirty="0">
              <a:solidFill>
                <a:srgbClr val="FFCC00"/>
              </a:solidFill>
            </a:endParaRPr>
          </a:p>
        </p:txBody>
      </p:sp>
      <p:sp>
        <p:nvSpPr>
          <p:cNvPr id="68" name="CasellaDiTesto 67"/>
          <p:cNvSpPr txBox="1"/>
          <p:nvPr/>
        </p:nvSpPr>
        <p:spPr>
          <a:xfrm>
            <a:off x="768000" y="4089600"/>
            <a:ext cx="3420000" cy="360000"/>
          </a:xfrm>
          <a:prstGeom prst="rect">
            <a:avLst/>
          </a:prstGeom>
          <a:noFill/>
          <a:ln w="38100"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3300"/>
                </a:solidFill>
              </a:rPr>
              <a:t>REGISTRATORE FISCALE</a:t>
            </a:r>
            <a:endParaRPr lang="it-IT" sz="2000" b="1" dirty="0">
              <a:solidFill>
                <a:srgbClr val="FF3300"/>
              </a:solidFill>
            </a:endParaRPr>
          </a:p>
        </p:txBody>
      </p:sp>
      <p:sp>
        <p:nvSpPr>
          <p:cNvPr id="69" name="CasellaDiTesto 68"/>
          <p:cNvSpPr txBox="1"/>
          <p:nvPr/>
        </p:nvSpPr>
        <p:spPr>
          <a:xfrm>
            <a:off x="768000" y="2972247"/>
            <a:ext cx="3420000" cy="360000"/>
          </a:xfrm>
          <a:prstGeom prst="rect">
            <a:avLst/>
          </a:prstGeom>
          <a:noFill/>
          <a:ln w="38100">
            <a:solidFill>
              <a:srgbClr val="6633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663300"/>
                </a:solidFill>
              </a:rPr>
              <a:t>IMPOSTA</a:t>
            </a:r>
            <a:endParaRPr lang="it-IT" sz="2000" b="1" dirty="0">
              <a:solidFill>
                <a:srgbClr val="663300"/>
              </a:solidFill>
            </a:endParaRPr>
          </a:p>
        </p:txBody>
      </p:sp>
      <p:sp>
        <p:nvSpPr>
          <p:cNvPr id="70" name="CasellaDiTesto 69"/>
          <p:cNvSpPr txBox="1"/>
          <p:nvPr/>
        </p:nvSpPr>
        <p:spPr>
          <a:xfrm>
            <a:off x="768000" y="2419200"/>
            <a:ext cx="3420000" cy="360000"/>
          </a:xfrm>
          <a:prstGeom prst="rect">
            <a:avLst/>
          </a:prstGeom>
          <a:noFill/>
          <a:ln w="38100"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660066"/>
                </a:solidFill>
              </a:rPr>
              <a:t>EVASORE</a:t>
            </a:r>
            <a:endParaRPr lang="it-IT" sz="2000" b="1" dirty="0">
              <a:solidFill>
                <a:srgbClr val="660066"/>
              </a:solidFill>
            </a:endParaRPr>
          </a:p>
        </p:txBody>
      </p:sp>
      <p:sp>
        <p:nvSpPr>
          <p:cNvPr id="71" name="CasellaDiTesto 70"/>
          <p:cNvSpPr txBox="1"/>
          <p:nvPr/>
        </p:nvSpPr>
        <p:spPr>
          <a:xfrm>
            <a:off x="768000" y="3529373"/>
            <a:ext cx="3420000" cy="360000"/>
          </a:xfrm>
          <a:prstGeom prst="rect">
            <a:avLst/>
          </a:prstGeom>
          <a:noFill/>
          <a:ln w="3810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00CC"/>
                </a:solidFill>
              </a:rPr>
              <a:t>FATTURA</a:t>
            </a:r>
            <a:endParaRPr lang="it-IT" sz="2000" b="1" dirty="0">
              <a:solidFill>
                <a:srgbClr val="0000CC"/>
              </a:solidFill>
            </a:endParaRPr>
          </a:p>
        </p:txBody>
      </p:sp>
      <p:sp>
        <p:nvSpPr>
          <p:cNvPr id="72" name="CasellaDiTesto 71"/>
          <p:cNvSpPr txBox="1"/>
          <p:nvPr/>
        </p:nvSpPr>
        <p:spPr>
          <a:xfrm>
            <a:off x="768000" y="4643625"/>
            <a:ext cx="3420000" cy="360000"/>
          </a:xfrm>
          <a:prstGeom prst="rect">
            <a:avLst/>
          </a:prstGeom>
          <a:noFill/>
          <a:ln w="38100">
            <a:solidFill>
              <a:srgbClr val="3333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333300"/>
                </a:solidFill>
              </a:rPr>
              <a:t>CODICE FISCALE</a:t>
            </a:r>
            <a:endParaRPr lang="it-IT" sz="2000" b="1" dirty="0">
              <a:solidFill>
                <a:srgbClr val="333300"/>
              </a:solidFill>
            </a:endParaRPr>
          </a:p>
        </p:txBody>
      </p:sp>
      <p:sp>
        <p:nvSpPr>
          <p:cNvPr id="73" name="CasellaDiTesto 72"/>
          <p:cNvSpPr txBox="1"/>
          <p:nvPr/>
        </p:nvSpPr>
        <p:spPr>
          <a:xfrm>
            <a:off x="768000" y="5200751"/>
            <a:ext cx="3420000" cy="360000"/>
          </a:xfrm>
          <a:prstGeom prst="rect">
            <a:avLst/>
          </a:prstGeom>
          <a:noFill/>
          <a:ln w="38100"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8080"/>
                </a:solidFill>
              </a:rPr>
              <a:t>FISCO</a:t>
            </a:r>
            <a:endParaRPr lang="it-IT" sz="2000" b="1" dirty="0">
              <a:solidFill>
                <a:srgbClr val="008080"/>
              </a:solidFill>
            </a:endParaRPr>
          </a:p>
        </p:txBody>
      </p:sp>
      <p:sp>
        <p:nvSpPr>
          <p:cNvPr id="74" name="CasellaDiTesto 73"/>
          <p:cNvSpPr txBox="1"/>
          <p:nvPr/>
        </p:nvSpPr>
        <p:spPr>
          <a:xfrm>
            <a:off x="4956000" y="5202000"/>
            <a:ext cx="3420000" cy="360000"/>
          </a:xfrm>
          <a:prstGeom prst="rect">
            <a:avLst/>
          </a:prstGeom>
          <a:noFill/>
          <a:ln w="38100"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8080"/>
                </a:solidFill>
              </a:rPr>
              <a:t>ERARIO</a:t>
            </a:r>
            <a:endParaRPr lang="it-IT" sz="2000" b="1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93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2" animBg="1"/>
      <p:bldP spid="25" grpId="0" animBg="1"/>
      <p:bldP spid="25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33CC"/>
            </a:gs>
            <a:gs pos="49001">
              <a:srgbClr val="0033CC"/>
            </a:gs>
            <a:gs pos="50999">
              <a:srgbClr val="FF9900"/>
            </a:gs>
            <a:gs pos="100000">
              <a:srgbClr val="FF99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Presentazione1\Immagine\Presentazione1_V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1" name="Rettangolo 40"/>
          <p:cNvSpPr/>
          <p:nvPr/>
        </p:nvSpPr>
        <p:spPr>
          <a:xfrm>
            <a:off x="165100" y="88900"/>
            <a:ext cx="8813800" cy="6680200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768000" y="190800"/>
            <a:ext cx="3420000" cy="360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C00000"/>
                </a:solidFill>
              </a:rPr>
              <a:t>LEGGE</a:t>
            </a:r>
            <a:endParaRPr lang="it-IT" sz="2000" b="1" dirty="0">
              <a:solidFill>
                <a:srgbClr val="C0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68000" y="1861200"/>
            <a:ext cx="3420000" cy="360000"/>
          </a:xfrm>
          <a:prstGeom prst="rect">
            <a:avLst/>
          </a:prstGeom>
          <a:noFill/>
          <a:ln w="38100">
            <a:solidFill>
              <a:srgbClr val="0066CC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66CC"/>
                </a:solidFill>
              </a:rPr>
              <a:t>SERVIZI ON LINE</a:t>
            </a:r>
            <a:endParaRPr lang="it-IT" sz="2000" b="1" dirty="0">
              <a:solidFill>
                <a:srgbClr val="0066CC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68000" y="748800"/>
            <a:ext cx="3420000" cy="360000"/>
          </a:xfrm>
          <a:prstGeom prst="rect">
            <a:avLst/>
          </a:prstGeom>
          <a:noFill/>
          <a:ln w="38100">
            <a:solidFill>
              <a:srgbClr val="339933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339933"/>
                </a:solidFill>
              </a:rPr>
              <a:t>DICHIARAZIONE</a:t>
            </a:r>
            <a:endParaRPr lang="it-IT" sz="2000" b="1" dirty="0">
              <a:solidFill>
                <a:srgbClr val="339933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68000" y="1303200"/>
            <a:ext cx="3420000" cy="360000"/>
          </a:xfrm>
          <a:prstGeom prst="rect">
            <a:avLst/>
          </a:prstGeom>
          <a:noFill/>
          <a:ln w="38100">
            <a:solidFill>
              <a:srgbClr val="FFCC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CC00"/>
                </a:solidFill>
              </a:rPr>
              <a:t>SERVIZIO</a:t>
            </a:r>
            <a:endParaRPr lang="it-IT" sz="2000" b="1" dirty="0">
              <a:solidFill>
                <a:srgbClr val="FFCC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68000" y="5760000"/>
            <a:ext cx="3420000" cy="360000"/>
          </a:xfrm>
          <a:prstGeom prst="rect">
            <a:avLst/>
          </a:prstGeom>
          <a:noFill/>
          <a:ln w="38100">
            <a:solidFill>
              <a:srgbClr val="FF66FF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66FF"/>
                </a:solidFill>
              </a:rPr>
              <a:t>IMMOBILE</a:t>
            </a:r>
            <a:endParaRPr lang="it-IT" sz="2000" b="1" dirty="0">
              <a:solidFill>
                <a:srgbClr val="FF66FF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768000" y="4089600"/>
            <a:ext cx="3420000" cy="360000"/>
          </a:xfrm>
          <a:prstGeom prst="rect">
            <a:avLst/>
          </a:prstGeom>
          <a:noFill/>
          <a:ln w="38100"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3300"/>
                </a:solidFill>
              </a:rPr>
              <a:t>REGISTRATORE FISCALE</a:t>
            </a:r>
            <a:endParaRPr lang="it-IT" sz="2000" b="1" dirty="0">
              <a:solidFill>
                <a:srgbClr val="FF330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768000" y="2972247"/>
            <a:ext cx="3420000" cy="360000"/>
          </a:xfrm>
          <a:prstGeom prst="rect">
            <a:avLst/>
          </a:prstGeom>
          <a:noFill/>
          <a:ln w="38100">
            <a:solidFill>
              <a:srgbClr val="6633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663300"/>
                </a:solidFill>
              </a:rPr>
              <a:t>IMPOSTA</a:t>
            </a:r>
            <a:endParaRPr lang="it-IT" sz="2000" b="1" dirty="0">
              <a:solidFill>
                <a:srgbClr val="663300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768000" y="6315008"/>
            <a:ext cx="3420000" cy="360000"/>
          </a:xfrm>
          <a:prstGeom prst="rect">
            <a:avLst/>
          </a:prstGeom>
          <a:noFill/>
          <a:ln w="38100"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6600"/>
                </a:solidFill>
              </a:rPr>
              <a:t>CARTELLA ESATTORIALE</a:t>
            </a:r>
            <a:endParaRPr lang="it-IT" sz="2000" b="1" dirty="0">
              <a:solidFill>
                <a:srgbClr val="FF6600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768000" y="2419200"/>
            <a:ext cx="3420000" cy="360000"/>
          </a:xfrm>
          <a:prstGeom prst="rect">
            <a:avLst/>
          </a:prstGeom>
          <a:noFill/>
          <a:ln w="38100"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660066"/>
                </a:solidFill>
              </a:rPr>
              <a:t>EVASORE</a:t>
            </a:r>
            <a:endParaRPr lang="it-IT" sz="2000" b="1" dirty="0">
              <a:solidFill>
                <a:srgbClr val="660066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768000" y="3529373"/>
            <a:ext cx="3420000" cy="360000"/>
          </a:xfrm>
          <a:prstGeom prst="rect">
            <a:avLst/>
          </a:prstGeom>
          <a:noFill/>
          <a:ln w="3810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00CC"/>
                </a:solidFill>
              </a:rPr>
              <a:t>FATTURA</a:t>
            </a:r>
            <a:endParaRPr lang="it-IT" sz="2000" b="1" dirty="0">
              <a:solidFill>
                <a:srgbClr val="0000CC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768000" y="4643625"/>
            <a:ext cx="3420000" cy="360000"/>
          </a:xfrm>
          <a:prstGeom prst="rect">
            <a:avLst/>
          </a:prstGeom>
          <a:noFill/>
          <a:ln w="38100">
            <a:solidFill>
              <a:srgbClr val="3333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333300"/>
                </a:solidFill>
              </a:rPr>
              <a:t>CODICE FISCALE</a:t>
            </a:r>
            <a:endParaRPr lang="it-IT" sz="2000" b="1" dirty="0">
              <a:solidFill>
                <a:srgbClr val="333300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768000" y="5200751"/>
            <a:ext cx="3420000" cy="360000"/>
          </a:xfrm>
          <a:prstGeom prst="rect">
            <a:avLst/>
          </a:prstGeom>
          <a:noFill/>
          <a:ln w="38100"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8080"/>
                </a:solidFill>
              </a:rPr>
              <a:t>FISCO</a:t>
            </a:r>
            <a:endParaRPr lang="it-IT" sz="2000" b="1" dirty="0">
              <a:solidFill>
                <a:srgbClr val="008080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4956000" y="6314400"/>
            <a:ext cx="3420000" cy="360000"/>
          </a:xfrm>
          <a:prstGeom prst="rect">
            <a:avLst/>
          </a:prstGeom>
          <a:noFill/>
          <a:ln w="38100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6600"/>
                </a:solidFill>
              </a:rPr>
              <a:t>RATE</a:t>
            </a:r>
            <a:endParaRPr lang="it-IT" sz="2000" b="1" dirty="0">
              <a:solidFill>
                <a:srgbClr val="FF6600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4954500" y="5760000"/>
            <a:ext cx="3420000" cy="360000"/>
          </a:xfrm>
          <a:prstGeom prst="rect">
            <a:avLst/>
          </a:prstGeom>
          <a:noFill/>
          <a:ln w="38100">
            <a:solidFill>
              <a:srgbClr val="FF66FF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rgbClr val="FF66FF"/>
                </a:solidFill>
              </a:rPr>
              <a:t>C</a:t>
            </a:r>
            <a:r>
              <a:rPr lang="it-IT" sz="2000" b="1" dirty="0" smtClean="0">
                <a:solidFill>
                  <a:srgbClr val="FF66FF"/>
                </a:solidFill>
              </a:rPr>
              <a:t>ONTRATTO</a:t>
            </a:r>
            <a:endParaRPr lang="it-IT" sz="2000" b="1" dirty="0">
              <a:solidFill>
                <a:srgbClr val="FF66FF"/>
              </a:solidFill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4956000" y="5202000"/>
            <a:ext cx="3420000" cy="360000"/>
          </a:xfrm>
          <a:prstGeom prst="rect">
            <a:avLst/>
          </a:prstGeom>
          <a:noFill/>
          <a:ln w="38100"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8080"/>
                </a:solidFill>
              </a:rPr>
              <a:t>ERARIO</a:t>
            </a:r>
            <a:endParaRPr lang="it-IT" sz="2000" b="1" dirty="0">
              <a:solidFill>
                <a:srgbClr val="008080"/>
              </a:solidFill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4956000" y="190105"/>
            <a:ext cx="3420000" cy="360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C00000"/>
                </a:solidFill>
              </a:rPr>
              <a:t>COSTITUZIONE</a:t>
            </a:r>
            <a:endParaRPr lang="it-IT" sz="2000" b="1" dirty="0">
              <a:solidFill>
                <a:srgbClr val="C00000"/>
              </a:solidFill>
            </a:endParaRPr>
          </a:p>
        </p:txBody>
      </p:sp>
      <p:sp>
        <p:nvSpPr>
          <p:cNvPr id="32" name="CasellaDiTesto 31"/>
          <p:cNvSpPr txBox="1"/>
          <p:nvPr/>
        </p:nvSpPr>
        <p:spPr>
          <a:xfrm>
            <a:off x="4956000" y="748800"/>
            <a:ext cx="3420000" cy="360000"/>
          </a:xfrm>
          <a:prstGeom prst="rect">
            <a:avLst/>
          </a:prstGeom>
          <a:noFill/>
          <a:ln w="38100">
            <a:solidFill>
              <a:srgbClr val="339933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339933"/>
                </a:solidFill>
              </a:rPr>
              <a:t>REDDITI</a:t>
            </a:r>
            <a:endParaRPr lang="it-IT" sz="2000" b="1" dirty="0">
              <a:solidFill>
                <a:srgbClr val="339933"/>
              </a:solidFill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4956000" y="4644000"/>
            <a:ext cx="3420000" cy="360000"/>
          </a:xfrm>
          <a:prstGeom prst="rect">
            <a:avLst/>
          </a:prstGeom>
          <a:noFill/>
          <a:ln w="38100">
            <a:solidFill>
              <a:srgbClr val="3333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333300"/>
                </a:solidFill>
              </a:rPr>
              <a:t>CONTRIBUENTE</a:t>
            </a:r>
            <a:endParaRPr lang="it-IT" sz="2000" b="1" dirty="0">
              <a:solidFill>
                <a:srgbClr val="333300"/>
              </a:solidFill>
            </a:endParaRPr>
          </a:p>
        </p:txBody>
      </p:sp>
      <p:sp>
        <p:nvSpPr>
          <p:cNvPr id="35" name="CasellaDiTesto 34"/>
          <p:cNvSpPr txBox="1"/>
          <p:nvPr/>
        </p:nvSpPr>
        <p:spPr>
          <a:xfrm>
            <a:off x="4956000" y="1303723"/>
            <a:ext cx="3420000" cy="360000"/>
          </a:xfrm>
          <a:prstGeom prst="rect">
            <a:avLst/>
          </a:prstGeom>
          <a:noFill/>
          <a:ln w="38100">
            <a:solidFill>
              <a:srgbClr val="FFCC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CC00"/>
                </a:solidFill>
              </a:rPr>
              <a:t>SELF - SERICE</a:t>
            </a:r>
            <a:endParaRPr lang="it-IT" sz="2000" b="1" dirty="0">
              <a:solidFill>
                <a:srgbClr val="FFCC00"/>
              </a:solidFill>
            </a:endParaRPr>
          </a:p>
        </p:txBody>
      </p:sp>
      <p:sp>
        <p:nvSpPr>
          <p:cNvPr id="36" name="CasellaDiTesto 35"/>
          <p:cNvSpPr txBox="1"/>
          <p:nvPr/>
        </p:nvSpPr>
        <p:spPr>
          <a:xfrm>
            <a:off x="4956000" y="1860532"/>
            <a:ext cx="3420000" cy="360000"/>
          </a:xfrm>
          <a:prstGeom prst="rect">
            <a:avLst/>
          </a:prstGeom>
          <a:noFill/>
          <a:ln w="38100">
            <a:solidFill>
              <a:srgbClr val="0066CC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66CC"/>
                </a:solidFill>
              </a:rPr>
              <a:t>PIN</a:t>
            </a:r>
            <a:endParaRPr lang="it-IT" sz="2000" b="1" dirty="0">
              <a:solidFill>
                <a:srgbClr val="0066CC"/>
              </a:solidFill>
            </a:endParaRPr>
          </a:p>
        </p:txBody>
      </p:sp>
      <p:sp>
        <p:nvSpPr>
          <p:cNvPr id="37" name="CasellaDiTesto 36"/>
          <p:cNvSpPr txBox="1"/>
          <p:nvPr/>
        </p:nvSpPr>
        <p:spPr>
          <a:xfrm>
            <a:off x="4956000" y="2417341"/>
            <a:ext cx="3420000" cy="360000"/>
          </a:xfrm>
          <a:prstGeom prst="rect">
            <a:avLst/>
          </a:prstGeom>
          <a:noFill/>
          <a:ln w="38100"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660066"/>
                </a:solidFill>
              </a:rPr>
              <a:t>FRODE</a:t>
            </a:r>
            <a:endParaRPr lang="it-IT" sz="2000" b="1" dirty="0">
              <a:solidFill>
                <a:srgbClr val="660066"/>
              </a:solidFill>
            </a:endParaRPr>
          </a:p>
        </p:txBody>
      </p:sp>
      <p:sp>
        <p:nvSpPr>
          <p:cNvPr id="38" name="CasellaDiTesto 37"/>
          <p:cNvSpPr txBox="1"/>
          <p:nvPr/>
        </p:nvSpPr>
        <p:spPr>
          <a:xfrm>
            <a:off x="4956000" y="2974150"/>
            <a:ext cx="3420000" cy="360000"/>
          </a:xfrm>
          <a:prstGeom prst="rect">
            <a:avLst/>
          </a:prstGeom>
          <a:noFill/>
          <a:ln w="38100">
            <a:solidFill>
              <a:srgbClr val="6633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663300"/>
                </a:solidFill>
              </a:rPr>
              <a:t>IRPEF</a:t>
            </a:r>
            <a:endParaRPr lang="it-IT" sz="2000" b="1" dirty="0">
              <a:solidFill>
                <a:srgbClr val="663300"/>
              </a:solidFill>
            </a:endParaRPr>
          </a:p>
        </p:txBody>
      </p:sp>
      <p:sp>
        <p:nvSpPr>
          <p:cNvPr id="39" name="CasellaDiTesto 38"/>
          <p:cNvSpPr txBox="1"/>
          <p:nvPr/>
        </p:nvSpPr>
        <p:spPr>
          <a:xfrm>
            <a:off x="4954500" y="4087768"/>
            <a:ext cx="3420000" cy="360000"/>
          </a:xfrm>
          <a:prstGeom prst="rect">
            <a:avLst/>
          </a:prstGeom>
          <a:noFill/>
          <a:ln w="38100"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3300"/>
                </a:solidFill>
              </a:rPr>
              <a:t>SCONTRINO</a:t>
            </a:r>
            <a:endParaRPr lang="it-IT" sz="2000" b="1" dirty="0">
              <a:solidFill>
                <a:srgbClr val="FF3300"/>
              </a:solidFill>
            </a:endParaRPr>
          </a:p>
        </p:txBody>
      </p:sp>
      <p:sp>
        <p:nvSpPr>
          <p:cNvPr id="40" name="CasellaDiTesto 39"/>
          <p:cNvSpPr txBox="1"/>
          <p:nvPr/>
        </p:nvSpPr>
        <p:spPr>
          <a:xfrm>
            <a:off x="4956000" y="3528000"/>
            <a:ext cx="3420000" cy="360000"/>
          </a:xfrm>
          <a:prstGeom prst="rect">
            <a:avLst/>
          </a:prstGeom>
          <a:noFill/>
          <a:ln w="3810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00CC"/>
                </a:solidFill>
              </a:rPr>
              <a:t>IVA</a:t>
            </a:r>
            <a:endParaRPr lang="it-IT" sz="2000" b="1" dirty="0">
              <a:solidFill>
                <a:srgbClr val="0000CC"/>
              </a:solidFill>
            </a:endParaRPr>
          </a:p>
        </p:txBody>
      </p:sp>
      <p:pic>
        <p:nvPicPr>
          <p:cNvPr id="30" name="Immagine 2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" y="88901"/>
            <a:ext cx="8813800" cy="6638800"/>
          </a:xfrm>
          <a:prstGeom prst="rect">
            <a:avLst/>
          </a:prstGeom>
          <a:ln w="50800"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97293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7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7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7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7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7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7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7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7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000"/>
                            </p:stCondLst>
                            <p:childTnLst>
                              <p:par>
                                <p:cTn id="86" presetID="7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7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0"/>
                            </p:stCondLst>
                            <p:childTnLst>
                              <p:par>
                                <p:cTn id="95" presetID="7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7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4" presetID="7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7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9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2" grpId="0" animBg="1"/>
      <p:bldP spid="25" grpId="0" animBg="1"/>
      <p:bldP spid="29" grpId="0" animBg="1"/>
      <p:bldP spid="31" grpId="0" animBg="1"/>
      <p:bldP spid="32" grpId="0" animBg="1"/>
      <p:bldP spid="33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33CC"/>
            </a:gs>
            <a:gs pos="49001">
              <a:srgbClr val="0033CC"/>
            </a:gs>
            <a:gs pos="50999">
              <a:srgbClr val="FF9900"/>
            </a:gs>
            <a:gs pos="100000">
              <a:srgbClr val="FF99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2" descr="F:\Presentazione1\Immagine\Presentazione1_V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4" name="Rettangolo 43"/>
          <p:cNvSpPr/>
          <p:nvPr/>
        </p:nvSpPr>
        <p:spPr>
          <a:xfrm>
            <a:off x="907311" y="1152198"/>
            <a:ext cx="7329379" cy="50167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600" b="1" dirty="0" smtClean="0">
                <a:ln w="9525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99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ndy Round BTN" panose="020F0604020102040306" pitchFamily="34" charset="0"/>
              </a:rPr>
              <a:t>Agenzia delle Entrate</a:t>
            </a:r>
          </a:p>
          <a:p>
            <a:pPr algn="ctr"/>
            <a:r>
              <a:rPr lang="it-IT" sz="3600" b="1" dirty="0" smtClean="0">
                <a:ln w="9525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99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ndy Round BTN" panose="020F0604020102040306" pitchFamily="34" charset="0"/>
              </a:rPr>
              <a:t>Direzione Regionale della Sicilia</a:t>
            </a:r>
          </a:p>
          <a:p>
            <a:pPr algn="ctr"/>
            <a:endParaRPr lang="it-IT" sz="3600" b="1" dirty="0" smtClean="0">
              <a:ln w="9525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99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andy Round BTN" panose="020F0604020102040306" pitchFamily="34" charset="0"/>
            </a:endParaRPr>
          </a:p>
          <a:p>
            <a:pPr algn="ctr"/>
            <a:r>
              <a:rPr lang="it-IT" sz="3600" b="1" dirty="0">
                <a:ln w="9525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99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ndy Round BTN" panose="020F0604020102040306" pitchFamily="34" charset="0"/>
              </a:rPr>
              <a:t>H</a:t>
            </a:r>
            <a:r>
              <a:rPr lang="it-IT" sz="3600" b="1" cap="none" spc="0" dirty="0" smtClean="0">
                <a:ln w="9525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99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ndy Round BTN" panose="020F0604020102040306" pitchFamily="34" charset="0"/>
              </a:rPr>
              <a:t>anno partecipato </a:t>
            </a:r>
          </a:p>
          <a:p>
            <a:pPr algn="ctr"/>
            <a:r>
              <a:rPr lang="it-IT" sz="3600" b="1" cap="none" spc="0" dirty="0" smtClean="0">
                <a:ln w="9525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99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ndy Round BTN" panose="020F0604020102040306" pitchFamily="34" charset="0"/>
              </a:rPr>
              <a:t>alla realizzazione del gioco:</a:t>
            </a:r>
          </a:p>
          <a:p>
            <a:pPr algn="ctr"/>
            <a:endParaRPr lang="it-IT" sz="2000" b="1" cap="none" spc="0" dirty="0" smtClean="0">
              <a:ln w="9525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>
                  <a:lumMod val="9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andy Round BTN" panose="020F0604020102040306" pitchFamily="34" charset="0"/>
            </a:endParaRPr>
          </a:p>
          <a:p>
            <a:pPr algn="ctr"/>
            <a:r>
              <a:rPr lang="it-IT" sz="4000" b="1" dirty="0">
                <a:ln w="3175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ndy Round BTN" panose="020F0604020102040306" pitchFamily="34" charset="0"/>
              </a:rPr>
              <a:t>Cinzia </a:t>
            </a:r>
            <a:r>
              <a:rPr lang="it-IT" sz="4000" b="1" dirty="0" err="1">
                <a:ln w="3175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ndy Round BTN" panose="020F0604020102040306" pitchFamily="34" charset="0"/>
              </a:rPr>
              <a:t>Bondì</a:t>
            </a:r>
            <a:r>
              <a:rPr lang="it-IT" sz="4000" b="1" dirty="0">
                <a:ln w="3175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ndy Round BTN" panose="020F0604020102040306" pitchFamily="34" charset="0"/>
              </a:rPr>
              <a:t> </a:t>
            </a:r>
            <a:endParaRPr lang="it-IT" sz="4000" b="1" dirty="0">
              <a:ln w="3175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andy Round BTN" panose="020F0604020102040306" pitchFamily="34" charset="0"/>
            </a:endParaRPr>
          </a:p>
          <a:p>
            <a:pPr algn="ctr"/>
            <a:r>
              <a:rPr lang="it-IT" sz="4000" b="1" dirty="0" smtClean="0">
                <a:ln w="9525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ndy Round BTN" panose="020F0604020102040306" pitchFamily="34" charset="0"/>
              </a:rPr>
              <a:t>Rosa </a:t>
            </a:r>
            <a:r>
              <a:rPr lang="it-IT" sz="4000" b="1" dirty="0" smtClean="0">
                <a:ln w="3175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ndy Round BTN" panose="020F0604020102040306" pitchFamily="34" charset="0"/>
              </a:rPr>
              <a:t>Anna </a:t>
            </a:r>
            <a:r>
              <a:rPr lang="it-IT" sz="4000" b="1" dirty="0">
                <a:ln w="9525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ndy Round BTN" panose="020F0604020102040306" pitchFamily="34" charset="0"/>
              </a:rPr>
              <a:t>Sicilia </a:t>
            </a:r>
            <a:endParaRPr lang="it-IT" sz="4000" b="1" dirty="0" smtClean="0">
              <a:ln w="3175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andy Round BTN" panose="020F0604020102040306" pitchFamily="34" charset="0"/>
            </a:endParaRPr>
          </a:p>
          <a:p>
            <a:pPr algn="ctr"/>
            <a:r>
              <a:rPr lang="it-IT" sz="4000" b="1" dirty="0">
                <a:ln w="9525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ndy Round BTN" panose="020F0604020102040306" pitchFamily="34" charset="0"/>
              </a:rPr>
              <a:t>Fabio Coniglio</a:t>
            </a:r>
            <a:endParaRPr lang="it-IT" sz="4000" b="1" dirty="0" smtClean="0">
              <a:ln w="3175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andy Round BTN" panose="020F060402010204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90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33CC"/>
            </a:gs>
            <a:gs pos="49001">
              <a:srgbClr val="0033CC"/>
            </a:gs>
            <a:gs pos="50999">
              <a:srgbClr val="FF9900"/>
            </a:gs>
            <a:gs pos="100000">
              <a:srgbClr val="FF99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Presentazione1\Immagine\Presentazione1_V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ttangolo 3"/>
          <p:cNvSpPr/>
          <p:nvPr/>
        </p:nvSpPr>
        <p:spPr>
          <a:xfrm>
            <a:off x="1420144" y="1962218"/>
            <a:ext cx="6303713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6600" b="1" dirty="0" smtClean="0">
                <a:ln w="50800">
                  <a:solidFill>
                    <a:srgbClr val="FF9900"/>
                  </a:solidFill>
                  <a:prstDash val="solid"/>
                </a:ln>
                <a:solidFill>
                  <a:srgbClr val="0033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Parole e Note</a:t>
            </a:r>
            <a:endParaRPr lang="it-IT" sz="6600" b="1" dirty="0">
              <a:ln w="50800">
                <a:solidFill>
                  <a:srgbClr val="FF9900"/>
                </a:solidFill>
                <a:prstDash val="solid"/>
              </a:ln>
              <a:solidFill>
                <a:srgbClr val="0033CC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>
              <a:defRPr/>
            </a:pPr>
            <a:endParaRPr lang="it-IT" sz="2800" b="1" dirty="0">
              <a:ln w="50800">
                <a:solidFill>
                  <a:srgbClr val="FF9900"/>
                </a:solidFill>
                <a:prstDash val="solid"/>
              </a:ln>
              <a:solidFill>
                <a:srgbClr val="0033CC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>
              <a:defRPr/>
            </a:pPr>
            <a:r>
              <a:rPr lang="it-IT" sz="6600" b="1" dirty="0" smtClean="0">
                <a:ln w="50800">
                  <a:solidFill>
                    <a:srgbClr val="0033CC"/>
                  </a:solidFill>
                  <a:prstDash val="solid"/>
                </a:ln>
                <a:solidFill>
                  <a:srgbClr val="FF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di </a:t>
            </a:r>
            <a:r>
              <a:rPr lang="it-IT" sz="6600" b="1" dirty="0">
                <a:ln w="50800">
                  <a:solidFill>
                    <a:srgbClr val="0033CC"/>
                  </a:solidFill>
                  <a:prstDash val="solid"/>
                </a:ln>
                <a:solidFill>
                  <a:srgbClr val="FF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L</a:t>
            </a:r>
            <a:r>
              <a:rPr lang="it-IT" sz="6600" b="1" dirty="0" smtClean="0">
                <a:ln w="50800">
                  <a:solidFill>
                    <a:srgbClr val="0033CC"/>
                  </a:solidFill>
                  <a:prstDash val="solid"/>
                </a:ln>
                <a:solidFill>
                  <a:srgbClr val="FF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egalità </a:t>
            </a:r>
            <a:endParaRPr lang="it-IT" sz="6600" b="1" dirty="0">
              <a:ln w="50800">
                <a:solidFill>
                  <a:srgbClr val="0033CC"/>
                </a:solidFill>
                <a:prstDash val="solid"/>
              </a:ln>
              <a:solidFill>
                <a:srgbClr val="FF99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3315" name="CasellaDiTesto 2"/>
          <p:cNvSpPr txBox="1">
            <a:spLocks noChangeArrowheads="1"/>
          </p:cNvSpPr>
          <p:nvPr/>
        </p:nvSpPr>
        <p:spPr bwMode="auto">
          <a:xfrm>
            <a:off x="0" y="4594225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Font typeface="Arial" charset="0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sz="1800" dirty="0" smtClean="0">
                <a:solidFill>
                  <a:srgbClr val="0033CC"/>
                </a:solidFill>
              </a:rPr>
              <a:t>Agenzia </a:t>
            </a:r>
            <a:r>
              <a:rPr lang="it-IT" altLang="it-IT" sz="1800" dirty="0">
                <a:solidFill>
                  <a:srgbClr val="0033CC"/>
                </a:solidFill>
              </a:rPr>
              <a:t>delle Entrate – Direzione Regionale della </a:t>
            </a:r>
            <a:r>
              <a:rPr lang="it-IT" altLang="it-IT" sz="1800" dirty="0" smtClean="0">
                <a:solidFill>
                  <a:srgbClr val="0033CC"/>
                </a:solidFill>
              </a:rPr>
              <a:t>Sicilia</a:t>
            </a:r>
            <a:endParaRPr lang="it-IT" altLang="it-IT" sz="1800" dirty="0">
              <a:solidFill>
                <a:srgbClr val="0033CC"/>
              </a:solidFill>
            </a:endParaRPr>
          </a:p>
        </p:txBody>
      </p:sp>
      <p:pic>
        <p:nvPicPr>
          <p:cNvPr id="7" name="Immagin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9000"/>
            <a:ext cx="8424000" cy="6120000"/>
          </a:xfrm>
          <a:prstGeom prst="rect">
            <a:avLst/>
          </a:prstGeom>
          <a:ln w="50800"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38328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33CC"/>
            </a:gs>
            <a:gs pos="49001">
              <a:srgbClr val="0033CC"/>
            </a:gs>
            <a:gs pos="50999">
              <a:srgbClr val="FF9900"/>
            </a:gs>
            <a:gs pos="100000">
              <a:srgbClr val="FF99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Presentazione1\Immagine\Presentazione1_V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ttangolo 3"/>
          <p:cNvSpPr/>
          <p:nvPr/>
        </p:nvSpPr>
        <p:spPr>
          <a:xfrm>
            <a:off x="1277631" y="1268535"/>
            <a:ext cx="6303713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6600" b="1" dirty="0">
                <a:solidFill>
                  <a:srgbClr val="FF9900"/>
                </a:solidFill>
                <a:latin typeface="Comic Sans MS" panose="030F0702030302020204" pitchFamily="66" charset="0"/>
              </a:rPr>
              <a:t>Istruzioni </a:t>
            </a:r>
            <a:endParaRPr lang="it-IT" sz="6600" b="1" dirty="0">
              <a:solidFill>
                <a:srgbClr val="FF9900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r>
              <a:rPr lang="it-IT" sz="6600" b="1" dirty="0">
                <a:solidFill>
                  <a:srgbClr val="FF9900"/>
                </a:solidFill>
                <a:latin typeface="Comic Sans MS" panose="030F0702030302020204" pitchFamily="66" charset="0"/>
              </a:rPr>
              <a:t>per il gioco </a:t>
            </a:r>
            <a:endParaRPr lang="it-IT" sz="6600" b="1" dirty="0">
              <a:solidFill>
                <a:srgbClr val="FF99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277631" y="3498061"/>
            <a:ext cx="658873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3600" b="1" dirty="0">
                <a:solidFill>
                  <a:srgbClr val="0000CC"/>
                </a:solidFill>
                <a:latin typeface="Comic Sans MS" panose="030F0702030302020204" pitchFamily="66" charset="0"/>
              </a:rPr>
              <a:t>Hai due colonne:</a:t>
            </a:r>
          </a:p>
          <a:p>
            <a:pPr lvl="0" algn="ctr"/>
            <a:r>
              <a:rPr lang="it-IT" sz="3600" b="1" dirty="0">
                <a:solidFill>
                  <a:srgbClr val="0000CC"/>
                </a:solidFill>
                <a:latin typeface="Comic Sans MS" panose="030F0702030302020204" pitchFamily="66" charset="0"/>
              </a:rPr>
              <a:t>a </a:t>
            </a:r>
            <a:r>
              <a:rPr lang="it-IT" sz="3600" b="1" dirty="0">
                <a:solidFill>
                  <a:srgbClr val="0000CC"/>
                </a:solidFill>
                <a:latin typeface="Comic Sans MS" panose="030F0702030302020204" pitchFamily="66" charset="0"/>
              </a:rPr>
              <a:t>ogni parola della prima colonna è collegata una parola della </a:t>
            </a:r>
            <a:r>
              <a:rPr lang="it-IT" sz="3600" b="1" dirty="0">
                <a:solidFill>
                  <a:srgbClr val="0000CC"/>
                </a:solidFill>
                <a:latin typeface="Comic Sans MS" panose="030F0702030302020204" pitchFamily="66" charset="0"/>
              </a:rPr>
              <a:t>seconda.</a:t>
            </a:r>
          </a:p>
          <a:p>
            <a:pPr lvl="0" algn="ctr"/>
            <a:r>
              <a:rPr lang="it-IT" sz="3600" b="1" dirty="0">
                <a:solidFill>
                  <a:srgbClr val="0000CC"/>
                </a:solidFill>
                <a:latin typeface="Comic Sans MS" panose="030F0702030302020204" pitchFamily="66" charset="0"/>
              </a:rPr>
              <a:t>Scopri le corrispondenze!</a:t>
            </a:r>
            <a:endParaRPr lang="it-IT" sz="36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268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33CC"/>
            </a:gs>
            <a:gs pos="49001">
              <a:srgbClr val="0033CC"/>
            </a:gs>
            <a:gs pos="50999">
              <a:srgbClr val="FF9900"/>
            </a:gs>
            <a:gs pos="100000">
              <a:srgbClr val="FF99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Presentazione1\Immagine\Presentazione1_V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ttangolo 2"/>
          <p:cNvSpPr/>
          <p:nvPr/>
        </p:nvSpPr>
        <p:spPr>
          <a:xfrm>
            <a:off x="165100" y="88901"/>
            <a:ext cx="8813800" cy="6680200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768000" y="186617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LEGGE</a:t>
            </a:r>
            <a:endParaRPr lang="it-IT" sz="20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68000" y="1857995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SERVIZI ON LINE</a:t>
            </a:r>
            <a:endParaRPr lang="it-IT" sz="2000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768000" y="743743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DICHIARAZIONE</a:t>
            </a:r>
            <a:endParaRPr lang="it-IT" sz="2000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768000" y="1300869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SERVIZIO</a:t>
            </a:r>
            <a:endParaRPr lang="it-IT" sz="2000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768000" y="5757877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IMMOBILE</a:t>
            </a:r>
            <a:endParaRPr lang="it-IT" sz="2000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768000" y="4086499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REGISTRATORE FISCALE</a:t>
            </a:r>
            <a:endParaRPr lang="it-IT" sz="2000" b="1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768000" y="2972247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IMPOSTA</a:t>
            </a:r>
            <a:endParaRPr lang="it-IT" sz="2000" b="1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768000" y="6315008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CARTELLA ESATTORIALE</a:t>
            </a:r>
            <a:endParaRPr lang="it-IT" sz="2000" b="1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768000" y="2415121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EVASORE</a:t>
            </a:r>
            <a:endParaRPr lang="it-IT" sz="2000" b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768000" y="3529373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FATTURA</a:t>
            </a:r>
            <a:endParaRPr lang="it-IT" sz="2000" b="1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768000" y="4643625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CODICE FISCALE</a:t>
            </a:r>
            <a:endParaRPr lang="it-IT" sz="2000" b="1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768000" y="5200751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FISCO</a:t>
            </a:r>
            <a:endParaRPr lang="it-IT" sz="2000" b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4956000" y="3536771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COSTITUZIONE</a:t>
            </a:r>
            <a:endParaRPr lang="it-IT" sz="2000" b="1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4956000" y="1869830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PIN</a:t>
            </a:r>
            <a:endParaRPr lang="it-IT" sz="2000" b="1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4956000" y="758536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REDDITI</a:t>
            </a:r>
            <a:endParaRPr lang="it-IT" sz="2000" b="1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4956000" y="5759359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SELF - SERVICE</a:t>
            </a:r>
            <a:endParaRPr lang="it-IT" sz="2000" b="1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4956000" y="2425477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CONTRATTO</a:t>
            </a:r>
            <a:endParaRPr lang="it-IT" sz="2000" b="1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4956000" y="1314183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SCONTRINO</a:t>
            </a:r>
            <a:endParaRPr lang="it-IT" sz="2000" b="1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4956000" y="4092418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IRPEF</a:t>
            </a:r>
            <a:endParaRPr lang="it-IT" sz="2000" b="1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4956000" y="202889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RATE</a:t>
            </a:r>
            <a:endParaRPr lang="it-IT" sz="2000" b="1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4956000" y="5203712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FRODE</a:t>
            </a:r>
            <a:endParaRPr lang="it-IT" sz="2000" b="1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4956000" y="2981124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IVA</a:t>
            </a:r>
            <a:endParaRPr lang="it-IT" sz="2000" b="1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4956000" y="4648065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CONTRIBUENTE</a:t>
            </a:r>
            <a:endParaRPr lang="it-IT" sz="2000" b="1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4956000" y="6315008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ERARIO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219391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500"/>
                            </p:stCondLst>
                            <p:childTnLst>
                              <p:par>
                                <p:cTn id="7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000"/>
                            </p:stCondLst>
                            <p:childTnLst>
                              <p:par>
                                <p:cTn id="7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500"/>
                            </p:stCondLst>
                            <p:childTnLst>
                              <p:par>
                                <p:cTn id="8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000"/>
                            </p:stCondLst>
                            <p:childTnLst>
                              <p:par>
                                <p:cTn id="8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500"/>
                            </p:stCondLst>
                            <p:childTnLst>
                              <p:par>
                                <p:cTn id="9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0"/>
                            </p:stCondLst>
                            <p:childTnLst>
                              <p:par>
                                <p:cTn id="9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2500"/>
                            </p:stCondLst>
                            <p:childTnLst>
                              <p:par>
                                <p:cTn id="1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5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3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500"/>
                            </p:stCondLst>
                            <p:childTnLst>
                              <p:par>
                                <p:cTn id="205" presetID="64" presetClass="path" presetSubtype="0" accel="50000" decel="50000" fill="hold" grpId="2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05556E-6 1.85185E-6 L -3.05556E-6 -0.48334 " pathEditMode="relative" rAng="0" ptsTypes="AA">
                                      <p:cBhvr>
                                        <p:cTn id="20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8" grpId="2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33CC"/>
            </a:gs>
            <a:gs pos="49001">
              <a:srgbClr val="0033CC"/>
            </a:gs>
            <a:gs pos="50999">
              <a:srgbClr val="FF9900"/>
            </a:gs>
            <a:gs pos="100000">
              <a:srgbClr val="FF99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Presentazione1\Immagine\Presentazione1_V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ttangolo 2"/>
          <p:cNvSpPr/>
          <p:nvPr/>
        </p:nvSpPr>
        <p:spPr>
          <a:xfrm>
            <a:off x="165100" y="88901"/>
            <a:ext cx="8813800" cy="6680200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768000" y="190800"/>
            <a:ext cx="3420000" cy="360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C00000"/>
                </a:solidFill>
              </a:rPr>
              <a:t>LEGGE</a:t>
            </a:r>
            <a:endParaRPr lang="it-IT" sz="2000" b="1" dirty="0">
              <a:solidFill>
                <a:srgbClr val="C0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68000" y="1861200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SERVIZI ON LINE</a:t>
            </a:r>
            <a:endParaRPr lang="it-IT" sz="2000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768000" y="748800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DICHIARAZIONE</a:t>
            </a:r>
            <a:endParaRPr lang="it-IT" sz="2000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768000" y="1303200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SERVIZIO</a:t>
            </a:r>
            <a:endParaRPr lang="it-IT" sz="2000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768000" y="5760000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IMMOBILE</a:t>
            </a:r>
            <a:endParaRPr lang="it-IT" sz="2000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768000" y="4089600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REGISTRATORE FISCALE</a:t>
            </a:r>
            <a:endParaRPr lang="it-IT" sz="2000" b="1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768000" y="2972247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IMPOSTA</a:t>
            </a:r>
            <a:endParaRPr lang="it-IT" sz="2000" b="1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768000" y="6315008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CARTELLA ESATTORIALE</a:t>
            </a:r>
            <a:endParaRPr lang="it-IT" sz="2000" b="1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768000" y="2419200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EVASORE</a:t>
            </a:r>
            <a:endParaRPr lang="it-IT" sz="2000" b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768000" y="3529373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FATTURA</a:t>
            </a:r>
            <a:endParaRPr lang="it-IT" sz="2000" b="1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768000" y="4643625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CODICE FISCALE</a:t>
            </a:r>
            <a:endParaRPr lang="it-IT" sz="2000" b="1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768000" y="5200751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FISCO</a:t>
            </a:r>
            <a:endParaRPr lang="it-IT" sz="2000" b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4956000" y="190105"/>
            <a:ext cx="3420000" cy="360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C00000"/>
                </a:solidFill>
              </a:rPr>
              <a:t>COSTITUZIONE</a:t>
            </a:r>
            <a:endParaRPr lang="it-IT" sz="2000" b="1" dirty="0">
              <a:solidFill>
                <a:srgbClr val="C00000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4956000" y="2417341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PIN</a:t>
            </a:r>
            <a:endParaRPr lang="it-IT" sz="2000" b="1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4956000" y="1303723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REDDITI</a:t>
            </a:r>
            <a:endParaRPr lang="it-IT" sz="2000" b="1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4956000" y="5758195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SELF - SERVICE</a:t>
            </a:r>
            <a:endParaRPr lang="it-IT" sz="2000" b="1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4956000" y="2974150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CONTRATTO</a:t>
            </a:r>
            <a:endParaRPr lang="it-IT" sz="2000" b="1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4956000" y="1860532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SCONTRINO</a:t>
            </a:r>
            <a:endParaRPr lang="it-IT" sz="2000" b="1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4956000" y="4087768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IRPEF</a:t>
            </a:r>
            <a:endParaRPr lang="it-IT" sz="2000" b="1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4956000" y="746914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RATE</a:t>
            </a:r>
            <a:endParaRPr lang="it-IT" sz="2000" b="1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4956000" y="5201386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FRODE</a:t>
            </a:r>
            <a:endParaRPr lang="it-IT" sz="2000" b="1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4956000" y="3528000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IVA</a:t>
            </a:r>
            <a:endParaRPr lang="it-IT" sz="2000" b="1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4956000" y="4644577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CONTRIBUENTE</a:t>
            </a:r>
            <a:endParaRPr lang="it-IT" sz="2000" b="1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4956000" y="6315008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ERARIO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2316459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500"/>
                            </p:stCondLst>
                            <p:childTnLst>
                              <p:par>
                                <p:cTn id="7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000"/>
                            </p:stCondLst>
                            <p:childTnLst>
                              <p:par>
                                <p:cTn id="7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500"/>
                            </p:stCondLst>
                            <p:childTnLst>
                              <p:par>
                                <p:cTn id="8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000"/>
                            </p:stCondLst>
                            <p:childTnLst>
                              <p:par>
                                <p:cTn id="8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500"/>
                            </p:stCondLst>
                            <p:childTnLst>
                              <p:par>
                                <p:cTn id="9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0"/>
                            </p:stCondLst>
                            <p:childTnLst>
                              <p:par>
                                <p:cTn id="9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5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39933"/>
                                      </p:to>
                                    </p:animClr>
                                    <p:set>
                                      <p:cBhvr>
                                        <p:cTn id="1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99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39933"/>
                                      </p:to>
                                    </p:animClr>
                                    <p:set>
                                      <p:cBhvr>
                                        <p:cTn id="12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99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500"/>
                            </p:stCondLst>
                            <p:childTnLst>
                              <p:par>
                                <p:cTn id="189" presetID="64" presetClass="path" presetSubtype="0" accel="50000" decel="50000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05556E-6 -1.11111E-6 L 0.00139 -0.08148 " pathEditMode="relative" rAng="0" ptsTypes="AA">
                                      <p:cBhvr>
                                        <p:cTn id="19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4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2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9" grpId="0" animBg="1"/>
      <p:bldP spid="19" grpId="1" animBg="1"/>
      <p:bldP spid="20" grpId="0" animBg="1"/>
      <p:bldP spid="20" grpId="2" animBg="1"/>
      <p:bldP spid="20" grpId="3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33CC"/>
            </a:gs>
            <a:gs pos="49001">
              <a:srgbClr val="0033CC"/>
            </a:gs>
            <a:gs pos="50999">
              <a:srgbClr val="FF9900"/>
            </a:gs>
            <a:gs pos="100000">
              <a:srgbClr val="FF99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Presentazione1\Immagine\Presentazione1_V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ttangolo 2"/>
          <p:cNvSpPr/>
          <p:nvPr/>
        </p:nvSpPr>
        <p:spPr>
          <a:xfrm>
            <a:off x="165100" y="88900"/>
            <a:ext cx="8813800" cy="6680200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768000" y="190800"/>
            <a:ext cx="3420000" cy="360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C00000"/>
                </a:solidFill>
              </a:rPr>
              <a:t>LEGGE</a:t>
            </a:r>
            <a:endParaRPr lang="it-IT" sz="2000" b="1" dirty="0">
              <a:solidFill>
                <a:srgbClr val="C0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68000" y="1861200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SERVIZI ON LINE</a:t>
            </a:r>
            <a:endParaRPr lang="it-IT" sz="2000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768000" y="748800"/>
            <a:ext cx="3420000" cy="360000"/>
          </a:xfrm>
          <a:prstGeom prst="rect">
            <a:avLst/>
          </a:prstGeom>
          <a:noFill/>
          <a:ln w="38100">
            <a:solidFill>
              <a:srgbClr val="339933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339933"/>
                </a:solidFill>
              </a:rPr>
              <a:t>DICHIARAZIONE</a:t>
            </a:r>
            <a:endParaRPr lang="it-IT" sz="2000" b="1" dirty="0">
              <a:solidFill>
                <a:srgbClr val="339933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68000" y="1303200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SERVIZIO</a:t>
            </a:r>
            <a:endParaRPr lang="it-IT" sz="2000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768000" y="5760000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IMMOBILE</a:t>
            </a:r>
            <a:endParaRPr lang="it-IT" sz="2000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768000" y="4089600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REGISTRATORE FISCALE</a:t>
            </a:r>
            <a:endParaRPr lang="it-IT" sz="2000" b="1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768000" y="2972247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IMPOSTA</a:t>
            </a:r>
            <a:endParaRPr lang="it-IT" sz="2000" b="1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768000" y="6315008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CARTELLA ESATTORIALE</a:t>
            </a:r>
            <a:endParaRPr lang="it-IT" sz="2000" b="1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768000" y="2419200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EVASORE</a:t>
            </a:r>
            <a:endParaRPr lang="it-IT" sz="2000" b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768000" y="3529373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FATTURA</a:t>
            </a:r>
            <a:endParaRPr lang="it-IT" sz="2000" b="1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768000" y="4643625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CODICE FISCALE</a:t>
            </a:r>
            <a:endParaRPr lang="it-IT" sz="2000" b="1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768000" y="5200751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FISCO</a:t>
            </a:r>
            <a:endParaRPr lang="it-IT" sz="2000" b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4956000" y="190105"/>
            <a:ext cx="3420000" cy="360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C00000"/>
                </a:solidFill>
              </a:rPr>
              <a:t>COSTITUZIONE</a:t>
            </a:r>
            <a:endParaRPr lang="it-IT" sz="2000" b="1" dirty="0">
              <a:solidFill>
                <a:srgbClr val="C00000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4956000" y="2417341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PIN</a:t>
            </a:r>
            <a:endParaRPr lang="it-IT" sz="2000" b="1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4956000" y="746914"/>
            <a:ext cx="3420000" cy="360000"/>
          </a:xfrm>
          <a:prstGeom prst="rect">
            <a:avLst/>
          </a:prstGeom>
          <a:noFill/>
          <a:ln w="38100">
            <a:solidFill>
              <a:srgbClr val="339933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339933"/>
                </a:solidFill>
              </a:rPr>
              <a:t>REDDITI</a:t>
            </a:r>
            <a:endParaRPr lang="it-IT" sz="2000" b="1" dirty="0">
              <a:solidFill>
                <a:srgbClr val="339933"/>
              </a:solidFill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4956000" y="5758195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SELF - SERVICE</a:t>
            </a:r>
            <a:endParaRPr lang="it-IT" sz="2000" b="1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4956000" y="2974150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CONTRATTO</a:t>
            </a:r>
            <a:endParaRPr lang="it-IT" sz="2000" b="1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4956000" y="1860532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SCONTRINO</a:t>
            </a:r>
            <a:endParaRPr lang="it-IT" sz="2000" b="1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4956000" y="4087768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IRPEF</a:t>
            </a:r>
            <a:endParaRPr lang="it-IT" sz="2000" b="1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4956000" y="1303723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RATE</a:t>
            </a:r>
            <a:endParaRPr lang="it-IT" sz="2000" b="1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4956000" y="5201386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FRODE</a:t>
            </a:r>
            <a:endParaRPr lang="it-IT" sz="2000" b="1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4956000" y="3528000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IVA</a:t>
            </a:r>
            <a:endParaRPr lang="it-IT" sz="2000" b="1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4956000" y="4644577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CONTRIBUENTE</a:t>
            </a:r>
            <a:endParaRPr lang="it-IT" sz="2000" b="1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4956000" y="6315008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ERARIO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309351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500"/>
                            </p:stCondLst>
                            <p:childTnLst>
                              <p:par>
                                <p:cTn id="7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000"/>
                            </p:stCondLst>
                            <p:childTnLst>
                              <p:par>
                                <p:cTn id="7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500"/>
                            </p:stCondLst>
                            <p:childTnLst>
                              <p:par>
                                <p:cTn id="8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000"/>
                            </p:stCondLst>
                            <p:childTnLst>
                              <p:par>
                                <p:cTn id="8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500"/>
                            </p:stCondLst>
                            <p:childTnLst>
                              <p:par>
                                <p:cTn id="9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0"/>
                            </p:stCondLst>
                            <p:childTnLst>
                              <p:par>
                                <p:cTn id="9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5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10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11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500"/>
                            </p:stCondLst>
                            <p:childTnLst>
                              <p:par>
                                <p:cTn id="173" presetID="64" presetClass="path" presetSubtype="0" accel="50000" decel="50000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05556E-6 -7.40741E-7 L -3.05556E-6 -0.64815 " pathEditMode="relative" rAng="0" ptsTypes="AA">
                                      <p:cBhvr>
                                        <p:cTn id="17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2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9" grpId="0" animBg="1"/>
      <p:bldP spid="9" grpId="2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9" grpId="0" animBg="1"/>
      <p:bldP spid="19" grpId="1" animBg="1"/>
      <p:bldP spid="21" grpId="0" animBg="1"/>
      <p:bldP spid="21" grpId="2" animBg="1"/>
      <p:bldP spid="21" grpId="3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33CC"/>
            </a:gs>
            <a:gs pos="49001">
              <a:srgbClr val="0033CC"/>
            </a:gs>
            <a:gs pos="50999">
              <a:srgbClr val="FF9900"/>
            </a:gs>
            <a:gs pos="100000">
              <a:srgbClr val="FF99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Presentazione1\Immagine\Presentazione1_V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ttangolo 2"/>
          <p:cNvSpPr/>
          <p:nvPr/>
        </p:nvSpPr>
        <p:spPr>
          <a:xfrm>
            <a:off x="165100" y="88900"/>
            <a:ext cx="8813800" cy="6680200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768000" y="190800"/>
            <a:ext cx="3420000" cy="360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C00000"/>
                </a:solidFill>
              </a:rPr>
              <a:t>LEGGE</a:t>
            </a:r>
            <a:endParaRPr lang="it-IT" sz="2000" b="1" dirty="0">
              <a:solidFill>
                <a:srgbClr val="C0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68000" y="1861200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SERVIZI ON LINE</a:t>
            </a:r>
            <a:endParaRPr lang="it-IT" sz="2000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768000" y="748800"/>
            <a:ext cx="3420000" cy="360000"/>
          </a:xfrm>
          <a:prstGeom prst="rect">
            <a:avLst/>
          </a:prstGeom>
          <a:noFill/>
          <a:ln w="38100">
            <a:solidFill>
              <a:srgbClr val="339933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339933"/>
                </a:solidFill>
              </a:rPr>
              <a:t>DICHIARAZIONE</a:t>
            </a:r>
            <a:endParaRPr lang="it-IT" sz="2000" b="1" dirty="0">
              <a:solidFill>
                <a:srgbClr val="339933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68000" y="1303200"/>
            <a:ext cx="3420000" cy="360000"/>
          </a:xfrm>
          <a:prstGeom prst="rect">
            <a:avLst/>
          </a:prstGeom>
          <a:noFill/>
          <a:ln w="38100">
            <a:solidFill>
              <a:srgbClr val="FFCC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CC00"/>
                </a:solidFill>
              </a:rPr>
              <a:t>SERVIZIO</a:t>
            </a:r>
            <a:endParaRPr lang="it-IT" sz="2000" b="1" dirty="0">
              <a:solidFill>
                <a:srgbClr val="FFCC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68000" y="5760000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IMMOBILE</a:t>
            </a:r>
            <a:endParaRPr lang="it-IT" sz="2000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768000" y="4089600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REGISTRATORE FISCALE</a:t>
            </a:r>
            <a:endParaRPr lang="it-IT" sz="2000" b="1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768000" y="2972247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IMPOSTA</a:t>
            </a:r>
            <a:endParaRPr lang="it-IT" sz="2000" b="1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768000" y="6315008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CARTELLA ESATTORIALE</a:t>
            </a:r>
            <a:endParaRPr lang="it-IT" sz="2000" b="1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768000" y="2419200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EVASORE</a:t>
            </a:r>
            <a:endParaRPr lang="it-IT" sz="2000" b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768000" y="3529373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FATTURA</a:t>
            </a:r>
            <a:endParaRPr lang="it-IT" sz="2000" b="1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768000" y="4643625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CODICE FISCALE</a:t>
            </a:r>
            <a:endParaRPr lang="it-IT" sz="2000" b="1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768000" y="5200751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FISCO</a:t>
            </a:r>
            <a:endParaRPr lang="it-IT" sz="2000" b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4956000" y="190105"/>
            <a:ext cx="3420000" cy="360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C00000"/>
                </a:solidFill>
              </a:rPr>
              <a:t>COSTITUZIONE</a:t>
            </a:r>
            <a:endParaRPr lang="it-IT" sz="2000" b="1" dirty="0">
              <a:solidFill>
                <a:srgbClr val="C00000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4956000" y="2974150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PIN</a:t>
            </a:r>
            <a:endParaRPr lang="it-IT" sz="2000" b="1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4956000" y="746914"/>
            <a:ext cx="3420000" cy="360000"/>
          </a:xfrm>
          <a:prstGeom prst="rect">
            <a:avLst/>
          </a:prstGeom>
          <a:noFill/>
          <a:ln w="38100">
            <a:solidFill>
              <a:srgbClr val="339933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339933"/>
                </a:solidFill>
              </a:rPr>
              <a:t>REDDITI</a:t>
            </a:r>
            <a:endParaRPr lang="it-IT" sz="2000" b="1" dirty="0">
              <a:solidFill>
                <a:srgbClr val="339933"/>
              </a:solidFill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4956000" y="1303723"/>
            <a:ext cx="3420000" cy="360000"/>
          </a:xfrm>
          <a:prstGeom prst="rect">
            <a:avLst/>
          </a:prstGeom>
          <a:noFill/>
          <a:ln w="38100">
            <a:solidFill>
              <a:srgbClr val="FFCC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CC00"/>
                </a:solidFill>
              </a:rPr>
              <a:t>SELF - SERVICE</a:t>
            </a:r>
            <a:endParaRPr lang="it-IT" sz="2000" b="1" dirty="0">
              <a:solidFill>
                <a:srgbClr val="FFCC00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4956000" y="3528000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CONTRATTO</a:t>
            </a:r>
            <a:endParaRPr lang="it-IT" sz="2000" b="1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4956000" y="2417341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SCONTRINO</a:t>
            </a:r>
            <a:endParaRPr lang="it-IT" sz="2000" b="1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4956000" y="4644577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IRPEF</a:t>
            </a:r>
            <a:endParaRPr lang="it-IT" sz="2000" b="1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4956000" y="1860532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RATE</a:t>
            </a:r>
            <a:endParaRPr lang="it-IT" sz="2000" b="1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4956000" y="5758195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FRODE</a:t>
            </a:r>
            <a:endParaRPr lang="it-IT" sz="2000" b="1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4956000" y="4087768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IVA</a:t>
            </a:r>
            <a:endParaRPr lang="it-IT" sz="2000" b="1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4956000" y="5201386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CONTRIBUENTE</a:t>
            </a:r>
            <a:endParaRPr lang="it-IT" sz="2000" b="1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4956000" y="6315008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ERARIO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1283933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500"/>
                            </p:stCondLst>
                            <p:childTnLst>
                              <p:par>
                                <p:cTn id="7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000"/>
                            </p:stCondLst>
                            <p:childTnLst>
                              <p:par>
                                <p:cTn id="7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500"/>
                            </p:stCondLst>
                            <p:childTnLst>
                              <p:par>
                                <p:cTn id="8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000"/>
                            </p:stCondLst>
                            <p:childTnLst>
                              <p:par>
                                <p:cTn id="8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500"/>
                            </p:stCondLst>
                            <p:childTnLst>
                              <p:par>
                                <p:cTn id="9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0"/>
                            </p:stCondLst>
                            <p:childTnLst>
                              <p:par>
                                <p:cTn id="95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66CC"/>
                                      </p:to>
                                    </p:animClr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66CC"/>
                                      </p:to>
                                    </p:animClr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500"/>
                            </p:stCondLst>
                            <p:childTnLst>
                              <p:par>
                                <p:cTn id="157" presetID="64" presetClass="path" presetSubtype="0" accel="50000" decel="50000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05556E-6 -2.22222E-6 L -0.00139 -0.16111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2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9" grpId="0" animBg="1"/>
      <p:bldP spid="19" grpId="2" animBg="1"/>
      <p:bldP spid="19" grpId="3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33CC"/>
            </a:gs>
            <a:gs pos="49001">
              <a:srgbClr val="0033CC"/>
            </a:gs>
            <a:gs pos="50999">
              <a:srgbClr val="FF9900"/>
            </a:gs>
            <a:gs pos="100000">
              <a:srgbClr val="FF99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Presentazione1\Immagine\Presentazione1_V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ttangolo 2"/>
          <p:cNvSpPr/>
          <p:nvPr/>
        </p:nvSpPr>
        <p:spPr>
          <a:xfrm>
            <a:off x="165100" y="88900"/>
            <a:ext cx="8813800" cy="6680200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768000" y="190800"/>
            <a:ext cx="3420000" cy="360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C00000"/>
                </a:solidFill>
              </a:rPr>
              <a:t>LEGGE</a:t>
            </a:r>
            <a:endParaRPr lang="it-IT" sz="2000" b="1" dirty="0">
              <a:solidFill>
                <a:srgbClr val="C0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68000" y="1861200"/>
            <a:ext cx="3420000" cy="360000"/>
          </a:xfrm>
          <a:prstGeom prst="rect">
            <a:avLst/>
          </a:prstGeom>
          <a:noFill/>
          <a:ln w="38100">
            <a:solidFill>
              <a:srgbClr val="0066CC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66CC"/>
                </a:solidFill>
              </a:rPr>
              <a:t>SERVIZI ON LINE</a:t>
            </a:r>
            <a:endParaRPr lang="it-IT" sz="2000" b="1" dirty="0">
              <a:solidFill>
                <a:srgbClr val="0066CC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68000" y="748800"/>
            <a:ext cx="3420000" cy="360000"/>
          </a:xfrm>
          <a:prstGeom prst="rect">
            <a:avLst/>
          </a:prstGeom>
          <a:noFill/>
          <a:ln w="38100">
            <a:solidFill>
              <a:srgbClr val="339933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339933"/>
                </a:solidFill>
              </a:rPr>
              <a:t>DICHIARAZIONE</a:t>
            </a:r>
            <a:endParaRPr lang="it-IT" sz="2000" b="1" dirty="0">
              <a:solidFill>
                <a:srgbClr val="339933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68000" y="1303200"/>
            <a:ext cx="3420000" cy="360000"/>
          </a:xfrm>
          <a:prstGeom prst="rect">
            <a:avLst/>
          </a:prstGeom>
          <a:noFill/>
          <a:ln w="38100">
            <a:solidFill>
              <a:srgbClr val="FFCC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CC00"/>
                </a:solidFill>
              </a:rPr>
              <a:t>SERVIZIO</a:t>
            </a:r>
            <a:endParaRPr lang="it-IT" sz="2000" b="1" dirty="0">
              <a:solidFill>
                <a:srgbClr val="FFCC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68000" y="5760000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IMMOBILE</a:t>
            </a:r>
            <a:endParaRPr lang="it-IT" sz="2000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768000" y="4089600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REGISTRATORE FISCALE</a:t>
            </a:r>
            <a:endParaRPr lang="it-IT" sz="2000" b="1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768000" y="2972247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IMPOSTA</a:t>
            </a:r>
            <a:endParaRPr lang="it-IT" sz="2000" b="1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768000" y="6315008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CARTELLA ESATTORIALE</a:t>
            </a:r>
            <a:endParaRPr lang="it-IT" sz="2000" b="1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768000" y="2419200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EVASORE</a:t>
            </a:r>
            <a:endParaRPr lang="it-IT" sz="2000" b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768000" y="3529373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FATTURA</a:t>
            </a:r>
            <a:endParaRPr lang="it-IT" sz="2000" b="1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768000" y="4643625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CODICE FISCALE</a:t>
            </a:r>
            <a:endParaRPr lang="it-IT" sz="2000" b="1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768000" y="5200751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FISCO</a:t>
            </a:r>
            <a:endParaRPr lang="it-IT" sz="2000" b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4956000" y="190105"/>
            <a:ext cx="3420000" cy="360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C00000"/>
                </a:solidFill>
              </a:rPr>
              <a:t>COSTITUZIONE</a:t>
            </a:r>
            <a:endParaRPr lang="it-IT" sz="2000" b="1" dirty="0">
              <a:solidFill>
                <a:srgbClr val="C00000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4956000" y="1860532"/>
            <a:ext cx="3420000" cy="360000"/>
          </a:xfrm>
          <a:prstGeom prst="rect">
            <a:avLst/>
          </a:prstGeom>
          <a:noFill/>
          <a:ln w="38100">
            <a:solidFill>
              <a:srgbClr val="0066CC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66CC"/>
                </a:solidFill>
              </a:rPr>
              <a:t>PIN</a:t>
            </a:r>
            <a:endParaRPr lang="it-IT" sz="2000" b="1" dirty="0">
              <a:solidFill>
                <a:srgbClr val="0066CC"/>
              </a:solidFill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4956000" y="746914"/>
            <a:ext cx="3420000" cy="360000"/>
          </a:xfrm>
          <a:prstGeom prst="rect">
            <a:avLst/>
          </a:prstGeom>
          <a:noFill/>
          <a:ln w="38100">
            <a:solidFill>
              <a:srgbClr val="339933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339933"/>
                </a:solidFill>
              </a:rPr>
              <a:t>REDDITI</a:t>
            </a:r>
            <a:endParaRPr lang="it-IT" sz="2000" b="1" dirty="0">
              <a:solidFill>
                <a:srgbClr val="339933"/>
              </a:solidFill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4956000" y="1303723"/>
            <a:ext cx="3420000" cy="360000"/>
          </a:xfrm>
          <a:prstGeom prst="rect">
            <a:avLst/>
          </a:prstGeom>
          <a:noFill/>
          <a:ln w="38100">
            <a:solidFill>
              <a:srgbClr val="FFCC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CC00"/>
                </a:solidFill>
              </a:rPr>
              <a:t>SELF - SERVICE</a:t>
            </a:r>
            <a:endParaRPr lang="it-IT" sz="2000" b="1" dirty="0">
              <a:solidFill>
                <a:srgbClr val="FFCC00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4956000" y="3528000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CONTRATTO</a:t>
            </a:r>
            <a:endParaRPr lang="it-IT" sz="2000" b="1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4956000" y="2974150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SCONTRINO</a:t>
            </a:r>
            <a:endParaRPr lang="it-IT" sz="2000" b="1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4956000" y="4644577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IRPEF</a:t>
            </a:r>
            <a:endParaRPr lang="it-IT" sz="2000" b="1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4956000" y="2417341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RATE</a:t>
            </a:r>
            <a:endParaRPr lang="it-IT" sz="2000" b="1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4956000" y="5758195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FRODE</a:t>
            </a:r>
            <a:endParaRPr lang="it-IT" sz="2000" b="1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4956000" y="4087768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IVA</a:t>
            </a:r>
            <a:endParaRPr lang="it-IT" sz="2000" b="1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4956000" y="5201386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CONTRIBUENTE</a:t>
            </a:r>
            <a:endParaRPr lang="it-IT" sz="2000" b="1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4956000" y="6315008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ERARIO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64460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500"/>
                            </p:stCondLst>
                            <p:childTnLst>
                              <p:par>
                                <p:cTn id="7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000"/>
                            </p:stCondLst>
                            <p:childTnLst>
                              <p:par>
                                <p:cTn id="7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500"/>
                            </p:stCondLst>
                            <p:childTnLst>
                              <p:par>
                                <p:cTn id="8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000"/>
                            </p:stCondLst>
                            <p:childTnLst>
                              <p:par>
                                <p:cTn id="85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7" presetID="7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8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  <p:set>
                                      <p:cBhvr>
                                        <p:cTn id="9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500"/>
                            </p:stCondLst>
                            <p:childTnLst>
                              <p:par>
                                <p:cTn id="141" presetID="64" presetClass="path" presetSubtype="0" accel="50000" decel="50000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05556E-6 -7.40741E-7 L -0.00139 -0.48148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24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2" animBg="1"/>
      <p:bldP spid="14" grpId="3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2" animBg="1"/>
      <p:bldP spid="26" grpId="3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33CC"/>
            </a:gs>
            <a:gs pos="49001">
              <a:srgbClr val="0033CC"/>
            </a:gs>
            <a:gs pos="50999">
              <a:srgbClr val="FF9900"/>
            </a:gs>
            <a:gs pos="100000">
              <a:srgbClr val="FF99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Presentazione1\Immagine\Presentazione1_V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ttangolo 2"/>
          <p:cNvSpPr/>
          <p:nvPr/>
        </p:nvSpPr>
        <p:spPr>
          <a:xfrm>
            <a:off x="165100" y="88900"/>
            <a:ext cx="8813800" cy="6680200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768000" y="190800"/>
            <a:ext cx="3420000" cy="360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C00000"/>
                </a:solidFill>
              </a:rPr>
              <a:t>LEGGE</a:t>
            </a:r>
            <a:endParaRPr lang="it-IT" sz="2000" b="1" dirty="0">
              <a:solidFill>
                <a:srgbClr val="C0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68000" y="1861200"/>
            <a:ext cx="3420000" cy="360000"/>
          </a:xfrm>
          <a:prstGeom prst="rect">
            <a:avLst/>
          </a:prstGeom>
          <a:noFill/>
          <a:ln w="38100">
            <a:solidFill>
              <a:srgbClr val="0066CC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66CC"/>
                </a:solidFill>
              </a:rPr>
              <a:t>SERVIZI ON LINE</a:t>
            </a:r>
            <a:endParaRPr lang="it-IT" sz="2000" b="1" dirty="0">
              <a:solidFill>
                <a:srgbClr val="0066CC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68000" y="748800"/>
            <a:ext cx="3420000" cy="360000"/>
          </a:xfrm>
          <a:prstGeom prst="rect">
            <a:avLst/>
          </a:prstGeom>
          <a:noFill/>
          <a:ln w="38100">
            <a:solidFill>
              <a:srgbClr val="339933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339933"/>
                </a:solidFill>
              </a:rPr>
              <a:t>DICHIARAZIONE</a:t>
            </a:r>
            <a:endParaRPr lang="it-IT" sz="2000" b="1" dirty="0">
              <a:solidFill>
                <a:srgbClr val="339933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68000" y="1303200"/>
            <a:ext cx="3420000" cy="360000"/>
          </a:xfrm>
          <a:prstGeom prst="rect">
            <a:avLst/>
          </a:prstGeom>
          <a:noFill/>
          <a:ln w="38100">
            <a:solidFill>
              <a:srgbClr val="FFCC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CC00"/>
                </a:solidFill>
              </a:rPr>
              <a:t>SERVIZIO</a:t>
            </a:r>
            <a:endParaRPr lang="it-IT" sz="2000" b="1" dirty="0">
              <a:solidFill>
                <a:srgbClr val="FFCC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68000" y="5760000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IMMOBILE</a:t>
            </a:r>
            <a:endParaRPr lang="it-IT" sz="2000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768000" y="4089600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REGISTRATORE FISCALE</a:t>
            </a:r>
            <a:endParaRPr lang="it-IT" sz="2000" b="1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768000" y="2972247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IMPOSTA</a:t>
            </a:r>
            <a:endParaRPr lang="it-IT" sz="2000" b="1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768000" y="6315008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CARTELLA ESATTORIALE</a:t>
            </a:r>
            <a:endParaRPr lang="it-IT" sz="2000" b="1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768000" y="2419200"/>
            <a:ext cx="3420000" cy="360000"/>
          </a:xfrm>
          <a:prstGeom prst="rect">
            <a:avLst/>
          </a:prstGeom>
          <a:noFill/>
          <a:ln w="38100"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660066"/>
                </a:solidFill>
              </a:rPr>
              <a:t>EVASORE</a:t>
            </a:r>
            <a:endParaRPr lang="it-IT" sz="2000" b="1" dirty="0">
              <a:solidFill>
                <a:srgbClr val="660066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768000" y="3529373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FATTURA</a:t>
            </a:r>
            <a:endParaRPr lang="it-IT" sz="2000" b="1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768000" y="4643625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CODICE FISCALE</a:t>
            </a:r>
            <a:endParaRPr lang="it-IT" sz="2000" b="1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768000" y="5200751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FISCO</a:t>
            </a:r>
            <a:endParaRPr lang="it-IT" sz="2000" b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4956000" y="190105"/>
            <a:ext cx="3420000" cy="360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C00000"/>
                </a:solidFill>
              </a:rPr>
              <a:t>COSTITUZIONE</a:t>
            </a:r>
            <a:endParaRPr lang="it-IT" sz="2000" b="1" dirty="0">
              <a:solidFill>
                <a:srgbClr val="C00000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4956000" y="1860532"/>
            <a:ext cx="3420000" cy="360000"/>
          </a:xfrm>
          <a:prstGeom prst="rect">
            <a:avLst/>
          </a:prstGeom>
          <a:noFill/>
          <a:ln w="38100">
            <a:solidFill>
              <a:srgbClr val="0066CC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66CC"/>
                </a:solidFill>
              </a:rPr>
              <a:t>PIN</a:t>
            </a:r>
            <a:endParaRPr lang="it-IT" sz="2000" b="1" dirty="0">
              <a:solidFill>
                <a:srgbClr val="0066CC"/>
              </a:solidFill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4956000" y="746914"/>
            <a:ext cx="3420000" cy="360000"/>
          </a:xfrm>
          <a:prstGeom prst="rect">
            <a:avLst/>
          </a:prstGeom>
          <a:noFill/>
          <a:ln w="38100">
            <a:solidFill>
              <a:srgbClr val="339933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339933"/>
                </a:solidFill>
              </a:rPr>
              <a:t>REDDITI</a:t>
            </a:r>
            <a:endParaRPr lang="it-IT" sz="2000" b="1" dirty="0">
              <a:solidFill>
                <a:srgbClr val="339933"/>
              </a:solidFill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4956000" y="1303723"/>
            <a:ext cx="3420000" cy="360000"/>
          </a:xfrm>
          <a:prstGeom prst="rect">
            <a:avLst/>
          </a:prstGeom>
          <a:noFill/>
          <a:ln w="38100">
            <a:solidFill>
              <a:srgbClr val="FFCC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CC00"/>
                </a:solidFill>
              </a:rPr>
              <a:t>SELF - SERVICE</a:t>
            </a:r>
            <a:endParaRPr lang="it-IT" sz="2000" b="1" dirty="0">
              <a:solidFill>
                <a:srgbClr val="FFCC00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4956000" y="4087768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CONTRATTO</a:t>
            </a:r>
            <a:endParaRPr lang="it-IT" sz="2000" b="1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4956000" y="3528000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SCONTRINO</a:t>
            </a:r>
            <a:endParaRPr lang="it-IT" sz="2000" b="1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4956000" y="5201386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IRPEF</a:t>
            </a:r>
            <a:endParaRPr lang="it-IT" sz="2000" b="1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4956000" y="2974150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RATE</a:t>
            </a:r>
            <a:endParaRPr lang="it-IT" sz="2000" b="1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4956000" y="2417341"/>
            <a:ext cx="3420000" cy="360000"/>
          </a:xfrm>
          <a:prstGeom prst="rect">
            <a:avLst/>
          </a:prstGeom>
          <a:noFill/>
          <a:ln w="38100"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660066"/>
                </a:solidFill>
              </a:rPr>
              <a:t>FRODE</a:t>
            </a:r>
            <a:endParaRPr lang="it-IT" sz="2000" b="1" dirty="0">
              <a:solidFill>
                <a:srgbClr val="660066"/>
              </a:solidFill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4956000" y="4644577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IVA</a:t>
            </a:r>
            <a:endParaRPr lang="it-IT" sz="2000" b="1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4956000" y="5758195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CONTRIBUENTE</a:t>
            </a:r>
            <a:endParaRPr lang="it-IT" sz="2000" b="1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4956000" y="6315008"/>
            <a:ext cx="3420000" cy="360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ERARIO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164909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500"/>
                            </p:stCondLst>
                            <p:childTnLst>
                              <p:par>
                                <p:cTn id="7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000"/>
                            </p:stCondLst>
                            <p:childTnLst>
                              <p:par>
                                <p:cTn id="75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500"/>
                            </p:stCondLst>
                            <p:childTnLst>
                              <p:par>
                                <p:cTn id="125" presetID="64" presetClass="path" presetSubtype="0" accel="50000" decel="50000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05556E-6 -7.40741E-7 L -3.05556E-6 -0.32407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  <p:bldP spid="12" grpId="2" animBg="1"/>
      <p:bldP spid="13" grpId="0" animBg="1"/>
      <p:bldP spid="13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2" animBg="1"/>
      <p:bldP spid="24" grpId="3" animBg="1"/>
      <p:bldP spid="25" grpId="0" animBg="1"/>
      <p:bldP spid="25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ziale">
  <a:themeElements>
    <a:clrScheme name="Essenziale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ziale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zial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5149</TotalTime>
  <Words>492</Words>
  <Application>Microsoft Office PowerPoint</Application>
  <PresentationFormat>Presentazione su schermo (4:3)</PresentationFormat>
  <Paragraphs>351</Paragraphs>
  <Slides>17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Essenziale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Agenzia delle Entrate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SICILIA ROSA ANNA</dc:creator>
  <cp:lastModifiedBy>COLUCCI ROSA</cp:lastModifiedBy>
  <cp:revision>469</cp:revision>
  <cp:lastPrinted>2016-08-26T07:49:33Z</cp:lastPrinted>
  <dcterms:created xsi:type="dcterms:W3CDTF">2016-04-05T10:26:13Z</dcterms:created>
  <dcterms:modified xsi:type="dcterms:W3CDTF">2020-09-24T10:45:14Z</dcterms:modified>
</cp:coreProperties>
</file>