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764" r:id="rId3"/>
  </p:sldMasterIdLst>
  <p:notesMasterIdLst>
    <p:notesMasterId r:id="rId24"/>
  </p:notesMasterIdLst>
  <p:handoutMasterIdLst>
    <p:handoutMasterId r:id="rId25"/>
  </p:handoutMasterIdLst>
  <p:sldIdLst>
    <p:sldId id="416" r:id="rId4"/>
    <p:sldId id="417" r:id="rId5"/>
    <p:sldId id="421" r:id="rId6"/>
    <p:sldId id="460" r:id="rId7"/>
    <p:sldId id="461" r:id="rId8"/>
    <p:sldId id="450" r:id="rId9"/>
    <p:sldId id="428" r:id="rId10"/>
    <p:sldId id="445" r:id="rId11"/>
    <p:sldId id="266" r:id="rId12"/>
    <p:sldId id="376" r:id="rId13"/>
    <p:sldId id="446" r:id="rId14"/>
    <p:sldId id="292" r:id="rId15"/>
    <p:sldId id="273" r:id="rId16"/>
    <p:sldId id="433" r:id="rId17"/>
    <p:sldId id="463" r:id="rId18"/>
    <p:sldId id="469" r:id="rId19"/>
    <p:sldId id="440" r:id="rId20"/>
    <p:sldId id="467" r:id="rId21"/>
    <p:sldId id="466" r:id="rId22"/>
    <p:sldId id="458" r:id="rId23"/>
  </p:sldIdLst>
  <p:sldSz cx="9144000" cy="6858000" type="screen4x3"/>
  <p:notesSz cx="6794500" cy="9931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B2303E1-A76D-41AA-8454-9BB765F22A3D}">
          <p14:sldIdLst>
            <p14:sldId id="416"/>
            <p14:sldId id="417"/>
            <p14:sldId id="421"/>
            <p14:sldId id="460"/>
            <p14:sldId id="461"/>
            <p14:sldId id="450"/>
            <p14:sldId id="428"/>
            <p14:sldId id="445"/>
            <p14:sldId id="266"/>
            <p14:sldId id="376"/>
            <p14:sldId id="446"/>
            <p14:sldId id="292"/>
            <p14:sldId id="273"/>
            <p14:sldId id="433"/>
            <p14:sldId id="463"/>
            <p14:sldId id="469"/>
            <p14:sldId id="440"/>
            <p14:sldId id="467"/>
            <p14:sldId id="466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E25B00"/>
    <a:srgbClr val="333399"/>
    <a:srgbClr val="FF6600"/>
    <a:srgbClr val="99CCFF"/>
    <a:srgbClr val="3366FF"/>
    <a:srgbClr val="FF9966"/>
    <a:srgbClr val="FF4343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73293" autoAdjust="0"/>
  </p:normalViewPr>
  <p:slideViewPr>
    <p:cSldViewPr>
      <p:cViewPr varScale="1">
        <p:scale>
          <a:sx n="86" d="100"/>
          <a:sy n="86" d="100"/>
        </p:scale>
        <p:origin x="13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1374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2704" tIns="46352" rIns="92704" bIns="4635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7891" y="0"/>
            <a:ext cx="2945024" cy="497126"/>
          </a:xfrm>
          <a:prstGeom prst="rect">
            <a:avLst/>
          </a:prstGeom>
        </p:spPr>
        <p:txBody>
          <a:bodyPr vert="horz" lIns="92704" tIns="46352" rIns="92704" bIns="4635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3ACD45-8D7E-4502-A671-90D2039694E9}" type="datetimeFigureOut">
              <a:rPr lang="it-IT"/>
              <a:pPr>
                <a:defRPr/>
              </a:pPr>
              <a:t>09/11/2020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2704" tIns="46352" rIns="92704" bIns="4635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7891" y="9432687"/>
            <a:ext cx="2945024" cy="497125"/>
          </a:xfrm>
          <a:prstGeom prst="rect">
            <a:avLst/>
          </a:prstGeom>
        </p:spPr>
        <p:txBody>
          <a:bodyPr vert="horz" lIns="92704" tIns="46352" rIns="92704" bIns="4635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AE4E8A-9C98-4205-A64C-C78CE5B89D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8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1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17138"/>
            <a:ext cx="5433061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1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734FE2-63BB-4594-BBF6-D83B9DD97E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9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A98094-F92A-4986-9B7C-D58C7A70EE60}" type="slidenum">
              <a:rPr lang="it-IT" altLang="it-IT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E90B5-78A2-4FA6-AACE-2B15C0390848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17137"/>
            <a:ext cx="5426715" cy="478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0448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7891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04" tIns="46352" rIns="92704" bIns="4635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AAC4E4-1B6E-43A6-BB8E-EAF05182D6EC}" type="slidenum">
              <a:rPr lang="it-IT" altLang="it-IT"/>
              <a:pPr algn="r" eaLnBrk="1" hangingPunct="1"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48" y="4574194"/>
            <a:ext cx="6607262" cy="446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it-IT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it-IT" altLang="it-IT" sz="1100" baseline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6FCAF5-CF4E-40DC-B4B0-28350EE49586}" type="slidenum">
              <a:rPr lang="it-IT" altLang="it-IT" smtClean="0"/>
              <a:pPr eaLnBrk="1" hangingPunct="1"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798" y="4574194"/>
            <a:ext cx="6147102" cy="446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endParaRPr lang="it-IT" altLang="it-IT" sz="1000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C85DA-259C-4E7F-A421-A399317B7BE3}" type="slidenum">
              <a:rPr lang="it-IT" altLang="it-IT"/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baseline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C85DA-259C-4E7F-A421-A399317B7BE3}" type="slidenum">
              <a:rPr lang="it-IT" altLang="it-IT"/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it-IT" sz="1000" dirty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226F25-C79E-440D-AD2D-720DA67A2FD0}" type="slidenum">
              <a:rPr lang="it-IT" altLang="it-IT" smtClean="0"/>
              <a:pPr eaLnBrk="1" hangingPunct="1">
                <a:spcBef>
                  <a:spcPct val="0"/>
                </a:spcBef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36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C85DA-259C-4E7F-A421-A399317B7BE3}" type="slidenum">
              <a:rPr lang="it-IT" altLang="it-IT"/>
              <a:pPr algn="r" eaLnBrk="1" hangingPunct="1">
                <a:spcBef>
                  <a:spcPct val="0"/>
                </a:spcBef>
              </a:pPr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it-IT" sz="1000" dirty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226F25-C79E-440D-AD2D-720DA67A2FD0}" type="slidenum">
              <a:rPr lang="it-IT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5528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35D00C-6A16-451C-954D-53B05E41063E}" type="slidenum">
              <a:rPr lang="it-IT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it-IT" altLang="it-IT" dirty="0"/>
          </a:p>
          <a:p>
            <a:pPr algn="just"/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18726"/>
            <a:ext cx="5436235" cy="446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aseline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18726"/>
            <a:ext cx="5436235" cy="446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it-IT" dirty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C85DA-259C-4E7F-A421-A399317B7BE3}" type="slidenum">
              <a:rPr lang="it-IT" altLang="it-IT"/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4A0964-6AB6-44A9-BD0C-A3B5EEBB56AB}" type="slidenum">
              <a:rPr lang="it-IT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0" y="4497957"/>
            <a:ext cx="6678667" cy="555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it-IT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 sz="1200" b="0" i="0" dirty="0">
              <a:solidFill>
                <a:srgbClr val="E25B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34FE2-63BB-4594-BBF6-D83B9DD97EA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91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C85DA-259C-4E7F-A421-A399317B7BE3}" type="slidenum">
              <a:rPr lang="it-IT" altLang="it-IT"/>
              <a:pPr algn="r" eaLnBrk="1" hangingPunct="1"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baseline="0" dirty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C85DA-259C-4E7F-A421-A399317B7BE3}" type="slidenum">
              <a:rPr lang="it-IT" altLang="it-IT"/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3847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66" indent="-285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25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3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46" indent="-2286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56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6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7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87" indent="-2286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4A0964-6AB6-44A9-BD0C-A3B5EEBB56AB}" type="slidenum">
              <a:rPr lang="it-IT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0" y="4497957"/>
            <a:ext cx="6678667" cy="555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5000"/>
              </a:lnSpc>
              <a:defRPr/>
            </a:pPr>
            <a:endParaRPr lang="it-IT" altLang="it-IT" sz="800" b="1" u="sng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5000"/>
              </a:lnSpc>
              <a:defRPr/>
            </a:pPr>
            <a:endParaRPr lang="it-IT" altLang="it-IT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9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9809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090738" cy="45259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21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667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76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9173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544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120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7728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7659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61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134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2773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111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4323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1546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0CDB-5CE6-4B2C-8261-FF4BB8BDF6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1D9455-A317-4A7D-AAF4-995189B18A6A}"/>
              </a:ext>
            </a:extLst>
          </p:cNvPr>
          <p:cNvSpPr txBox="1"/>
          <p:nvPr userDrawn="1"/>
        </p:nvSpPr>
        <p:spPr>
          <a:xfrm>
            <a:off x="635924" y="6453634"/>
            <a:ext cx="2880320" cy="144016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100" b="1" dirty="0">
                <a:solidFill>
                  <a:srgbClr val="002060"/>
                </a:solidFill>
                <a:latin typeface="Calibri" pitchFamily="34" charset="0"/>
              </a:rPr>
              <a:t>Mese dell’Educazione Finanziaria 2020</a:t>
            </a:r>
          </a:p>
        </p:txBody>
      </p:sp>
    </p:spTree>
    <p:extLst>
      <p:ext uri="{BB962C8B-B14F-4D97-AF65-F5344CB8AC3E}">
        <p14:creationId xmlns:p14="http://schemas.microsoft.com/office/powerpoint/2010/main" val="2317029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53D6-362D-41D7-A466-238A79BB7E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71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ECF0-5460-42A5-96F9-3574468D18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477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9CED-983C-4318-978D-2EBD5D5086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10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F48C-8816-4348-8C5E-8898FBF1F8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846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E5649-57B3-476D-859A-8F795FF81F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067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20E3-0519-49FC-A972-34927A1F9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8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5838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0A1633-E60B-4D8D-B283-31BC485A3F4F}"/>
              </a:ext>
            </a:extLst>
          </p:cNvPr>
          <p:cNvSpPr txBox="1"/>
          <p:nvPr userDrawn="1"/>
        </p:nvSpPr>
        <p:spPr>
          <a:xfrm>
            <a:off x="635924" y="6453634"/>
            <a:ext cx="2880320" cy="144016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100" b="1" dirty="0">
                <a:solidFill>
                  <a:srgbClr val="002060"/>
                </a:solidFill>
                <a:latin typeface="Calibri" pitchFamily="34" charset="0"/>
              </a:rPr>
              <a:t>Mese dell’Educazione Finanziaria 2020</a:t>
            </a:r>
          </a:p>
        </p:txBody>
      </p:sp>
    </p:spTree>
    <p:extLst>
      <p:ext uri="{BB962C8B-B14F-4D97-AF65-F5344CB8AC3E}">
        <p14:creationId xmlns:p14="http://schemas.microsoft.com/office/powerpoint/2010/main" val="3701877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952B-B30B-49E4-AEBC-12864906FD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508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23F20-668E-4D94-A708-ADB8AE206C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290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389E-BC88-44B1-906D-07F29B3164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54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5F97-8CC2-41FC-9DB2-9160C6C5C7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253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00D3-2DD4-4F4E-8E0D-2CEE664273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394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ADA0-F23A-42D0-A9ED-FFDA2D5C3C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118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C2AF-EF83-41B4-B8C5-8F341EBA41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230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808" y="116632"/>
            <a:ext cx="7797552" cy="86409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9452-DCF3-4820-BDA8-03426B5313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10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31A2-11B7-418E-BCC5-436A6A0CA4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44BA31-E386-4E72-8200-59D002DDD76F}"/>
              </a:ext>
            </a:extLst>
          </p:cNvPr>
          <p:cNvSpPr txBox="1"/>
          <p:nvPr userDrawn="1"/>
        </p:nvSpPr>
        <p:spPr>
          <a:xfrm>
            <a:off x="635924" y="6453634"/>
            <a:ext cx="2880320" cy="144016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100" b="1" dirty="0">
                <a:solidFill>
                  <a:srgbClr val="002060"/>
                </a:solidFill>
                <a:latin typeface="Calibri" pitchFamily="34" charset="0"/>
              </a:rPr>
              <a:t>Mese dell’Educazione Finanziaria 2020</a:t>
            </a:r>
          </a:p>
        </p:txBody>
      </p:sp>
    </p:spTree>
    <p:extLst>
      <p:ext uri="{BB962C8B-B14F-4D97-AF65-F5344CB8AC3E}">
        <p14:creationId xmlns:p14="http://schemas.microsoft.com/office/powerpoint/2010/main" val="15282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13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1992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95509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139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31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725CB8-09DC-42B8-B31A-9BE3B7A25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58888"/>
            <a:ext cx="712946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7"/>
          <p:cNvSpPr>
            <a:spLocks noChangeShapeType="1"/>
          </p:cNvSpPr>
          <p:nvPr userDrawn="1"/>
        </p:nvSpPr>
        <p:spPr bwMode="auto">
          <a:xfrm flipV="1">
            <a:off x="323850" y="3789363"/>
            <a:ext cx="8424863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8" name="Picture 6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438"/>
            <a:ext cx="14398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924175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Il contesto Agenzia delle Entrate</a:t>
            </a:r>
          </a:p>
        </p:txBody>
      </p:sp>
      <p:sp>
        <p:nvSpPr>
          <p:cNvPr id="1030" name="Line 7"/>
          <p:cNvSpPr>
            <a:spLocks noChangeShapeType="1"/>
          </p:cNvSpPr>
          <p:nvPr userDrawn="1"/>
        </p:nvSpPr>
        <p:spPr bwMode="auto">
          <a:xfrm rot="16200000" flipV="1">
            <a:off x="179388" y="3860800"/>
            <a:ext cx="863600" cy="0"/>
          </a:xfrm>
          <a:prstGeom prst="line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  <a:effectLst>
            <a:outerShdw dist="32329" dir="2293017" rotWithShape="0">
              <a:srgbClr val="FF66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V="1">
            <a:off x="395288" y="3933825"/>
            <a:ext cx="2160587" cy="0"/>
          </a:xfrm>
          <a:prstGeom prst="line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FF66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165850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323850" y="6381750"/>
            <a:ext cx="3598863" cy="0"/>
          </a:xfrm>
          <a:prstGeom prst="line">
            <a:avLst/>
          </a:prstGeom>
          <a:noFill/>
          <a:ln w="25400">
            <a:solidFill>
              <a:srgbClr val="E3600F">
                <a:alpha val="6313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5219700" y="6597650"/>
            <a:ext cx="3598863" cy="0"/>
          </a:xfrm>
          <a:prstGeom prst="line">
            <a:avLst/>
          </a:prstGeom>
          <a:noFill/>
          <a:ln w="25400">
            <a:solidFill>
              <a:schemeClr val="accent2">
                <a:alpha val="65097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5738" y="6597650"/>
            <a:ext cx="1008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73C62"/>
                </a:solidFill>
                <a:latin typeface="+mn-lt"/>
              </a:defRPr>
            </a:lvl1pPr>
          </a:lstStyle>
          <a:p>
            <a:pPr>
              <a:defRPr/>
            </a:pPr>
            <a:fld id="{CE3F7723-6161-45E3-9202-78B1F9287E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054" name="Rectangle 5"/>
          <p:cNvSpPr>
            <a:spLocks noChangeArrowheads="1"/>
          </p:cNvSpPr>
          <p:nvPr userDrawn="1"/>
        </p:nvSpPr>
        <p:spPr bwMode="auto">
          <a:xfrm rot="5400000" flipH="1">
            <a:off x="3005137" y="-2278062"/>
            <a:ext cx="36513" cy="5976938"/>
          </a:xfrm>
          <a:prstGeom prst="rect">
            <a:avLst/>
          </a:prstGeom>
          <a:gradFill rotWithShape="1">
            <a:gsLst>
              <a:gs pos="0">
                <a:srgbClr val="003399">
                  <a:alpha val="60001"/>
                </a:srgbClr>
              </a:gs>
              <a:gs pos="100000">
                <a:srgbClr val="DFE5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 userDrawn="1"/>
        </p:nvSpPr>
        <p:spPr bwMode="auto">
          <a:xfrm>
            <a:off x="34925" y="620713"/>
            <a:ext cx="7415213" cy="36512"/>
          </a:xfrm>
          <a:prstGeom prst="rect">
            <a:avLst/>
          </a:prstGeom>
          <a:gradFill rotWithShape="1">
            <a:gsLst>
              <a:gs pos="0">
                <a:srgbClr val="FFEFD7"/>
              </a:gs>
              <a:gs pos="100000">
                <a:srgbClr val="FF9900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56" name="Rectangle 7"/>
          <p:cNvSpPr>
            <a:spLocks noChangeArrowheads="1"/>
          </p:cNvSpPr>
          <p:nvPr userDrawn="1"/>
        </p:nvSpPr>
        <p:spPr bwMode="auto">
          <a:xfrm flipH="1">
            <a:off x="250825" y="1588"/>
            <a:ext cx="73025" cy="2519362"/>
          </a:xfrm>
          <a:prstGeom prst="rect">
            <a:avLst/>
          </a:prstGeom>
          <a:gradFill rotWithShape="1">
            <a:gsLst>
              <a:gs pos="0">
                <a:srgbClr val="FFEFD7"/>
              </a:gs>
              <a:gs pos="100000">
                <a:srgbClr val="FF9900">
                  <a:alpha val="54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  <p:sldLayoutId id="2147484599" r:id="rId13"/>
    <p:sldLayoutId id="2147484600" r:id="rId14"/>
    <p:sldLayoutId id="2147484601" r:id="rId15"/>
    <p:sldLayoutId id="2147484602" r:id="rId16"/>
    <p:sldLayoutId id="2147484603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9pPr>
    </p:titleStyle>
    <p:bodyStyle>
      <a:lvl1pPr marL="342900" indent="11113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73C62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73C62"/>
          </a:solidFill>
          <a:latin typeface="+mn-lt"/>
        </a:defRPr>
      </a:lvl2pPr>
      <a:lvl3pPr marL="12271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3C6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3C6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ppuntamento_voce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jpg"/><Relationship Id="rId5" Type="http://schemas.openxmlformats.org/officeDocument/2006/relationships/image" Target="../media/image22.gif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5616" y="1329816"/>
            <a:ext cx="864096" cy="11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073C6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073C62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73C62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73C62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9pPr>
          </a:lstStyle>
          <a:p>
            <a:r>
              <a:rPr lang="it-IT" altLang="it-IT" sz="7200" b="1" kern="0" dirty="0">
                <a:solidFill>
                  <a:srgbClr val="333399"/>
                </a:solidFill>
                <a:latin typeface="Calibri" pitchFamily="34" charset="0"/>
              </a:rPr>
              <a:t>L’	</a:t>
            </a:r>
          </a:p>
          <a:p>
            <a:r>
              <a:rPr lang="it-IT" altLang="it-IT" sz="7200" b="1" kern="0" dirty="0">
                <a:solidFill>
                  <a:srgbClr val="333399"/>
                </a:solidFill>
                <a:latin typeface="Calibri" pitchFamily="34" charset="0"/>
              </a:rPr>
              <a:t>                                 </a:t>
            </a:r>
          </a:p>
          <a:p>
            <a:r>
              <a:rPr lang="it-IT" altLang="it-IT" sz="7200" b="1" kern="0" dirty="0">
                <a:solidFill>
                  <a:srgbClr val="333399"/>
                </a:solidFill>
                <a:latin typeface="Calibri" pitchFamily="34" charset="0"/>
              </a:rPr>
              <a:t>                                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406"/>
            <a:ext cx="3744416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78ED532-5E7E-4700-B544-730CE20A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370" y="4221088"/>
            <a:ext cx="1658567" cy="11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073C6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073C62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73C62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73C62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73C62"/>
                </a:solidFill>
                <a:latin typeface="+mn-lt"/>
              </a:defRPr>
            </a:lvl9pPr>
          </a:lstStyle>
          <a:p>
            <a:r>
              <a:rPr lang="it-IT" altLang="it-IT" sz="7200" b="1" kern="0" dirty="0">
                <a:solidFill>
                  <a:srgbClr val="333399"/>
                </a:solidFill>
                <a:latin typeface="Calibri" pitchFamily="34" charset="0"/>
              </a:rPr>
              <a:t>è…</a:t>
            </a:r>
          </a:p>
          <a:p>
            <a:r>
              <a:rPr lang="it-IT" altLang="it-IT" sz="1600" kern="0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A28A"/>
                </a:solidFill>
                <a:latin typeface="Kristen ITC" pitchFamily="66" charset="0"/>
                <a:cs typeface="Courier New" pitchFamily="49" charset="0"/>
              </a:rPr>
              <a:t>   </a:t>
            </a:r>
            <a:endParaRPr lang="it-IT" altLang="it-IT" sz="7200" b="1" kern="0" dirty="0">
              <a:solidFill>
                <a:srgbClr val="33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2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0175443"/>
              </p:ext>
            </p:extLst>
          </p:nvPr>
        </p:nvGraphicFramePr>
        <p:xfrm>
          <a:off x="749316" y="4199582"/>
          <a:ext cx="774382" cy="71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" name="Fotografia di Photo Editor" r:id="rId4" imgW="2629267" imgH="952633" progId="">
                  <p:embed/>
                </p:oleObj>
              </mc:Choice>
              <mc:Fallback>
                <p:oleObj name="Fotografia di Photo Editor" r:id="rId4" imgW="2629267" imgH="952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330" r="36284"/>
                      <a:stretch>
                        <a:fillRect/>
                      </a:stretch>
                    </p:blipFill>
                    <p:spPr bwMode="auto">
                      <a:xfrm>
                        <a:off x="749316" y="4199582"/>
                        <a:ext cx="774382" cy="719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3" name="Group 20"/>
          <p:cNvGrpSpPr>
            <a:grpSpLocks noChangeAspect="1"/>
          </p:cNvGrpSpPr>
          <p:nvPr/>
        </p:nvGrpSpPr>
        <p:grpSpPr bwMode="auto">
          <a:xfrm>
            <a:off x="1813455" y="4245457"/>
            <a:ext cx="1008062" cy="868362"/>
            <a:chOff x="709" y="293"/>
            <a:chExt cx="4303" cy="3727"/>
          </a:xfrm>
        </p:grpSpPr>
        <p:pic>
          <p:nvPicPr>
            <p:cNvPr id="10251" name="Picture 21" descr="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lum bright="2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49"/>
            <a:stretch>
              <a:fillRect/>
            </a:stretch>
          </p:blipFill>
          <p:spPr bwMode="auto">
            <a:xfrm>
              <a:off x="709" y="293"/>
              <a:ext cx="4303" cy="3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22"/>
            <p:cNvSpPr>
              <a:spLocks noChangeAspect="1" noChangeArrowheads="1"/>
            </p:cNvSpPr>
            <p:nvPr/>
          </p:nvSpPr>
          <p:spPr bwMode="auto">
            <a:xfrm>
              <a:off x="4355" y="1071"/>
              <a:ext cx="657" cy="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</p:grpSp>
      <p:pic>
        <p:nvPicPr>
          <p:cNvPr id="10244" name="Picture 64" descr="agenzia_demanio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17" y="4246345"/>
            <a:ext cx="957574" cy="5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ttangolo arrotondato 34"/>
          <p:cNvSpPr/>
          <p:nvPr/>
        </p:nvSpPr>
        <p:spPr>
          <a:xfrm>
            <a:off x="1198384" y="2955652"/>
            <a:ext cx="2180613" cy="6676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FFFFFF"/>
                </a:solidFill>
                <a:latin typeface="Calibri" pitchFamily="34" charset="0"/>
              </a:rPr>
              <a:t>Convenzione</a:t>
            </a:r>
          </a:p>
        </p:txBody>
      </p:sp>
      <p:sp>
        <p:nvSpPr>
          <p:cNvPr id="9" name="Freccia in giù 8"/>
          <p:cNvSpPr>
            <a:spLocks noChangeArrowheads="1"/>
          </p:cNvSpPr>
          <p:nvPr/>
        </p:nvSpPr>
        <p:spPr bwMode="auto">
          <a:xfrm>
            <a:off x="2073241" y="2377480"/>
            <a:ext cx="360363" cy="576262"/>
          </a:xfrm>
          <a:prstGeom prst="downArrow">
            <a:avLst>
              <a:gd name="adj1" fmla="val 50000"/>
              <a:gd name="adj2" fmla="val 70043"/>
            </a:avLst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Freccia in giù 8"/>
          <p:cNvSpPr>
            <a:spLocks noChangeArrowheads="1"/>
          </p:cNvSpPr>
          <p:nvPr/>
        </p:nvSpPr>
        <p:spPr bwMode="auto">
          <a:xfrm rot="10800000">
            <a:off x="2073241" y="3623320"/>
            <a:ext cx="360363" cy="576262"/>
          </a:xfrm>
          <a:prstGeom prst="downArrow">
            <a:avLst>
              <a:gd name="adj1" fmla="val 50000"/>
              <a:gd name="adj2" fmla="val 62188"/>
            </a:avLst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16088" y="44450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kern="0" dirty="0">
                <a:solidFill>
                  <a:srgbClr val="E3600F"/>
                </a:solidFill>
                <a:latin typeface="Calibri" pitchFamily="34" charset="0"/>
              </a:rPr>
              <a:t>La Convenzione</a:t>
            </a:r>
          </a:p>
        </p:txBody>
      </p:sp>
      <p:sp>
        <p:nvSpPr>
          <p:cNvPr id="3" name="Rettangolo arrotondato 34"/>
          <p:cNvSpPr/>
          <p:nvPr/>
        </p:nvSpPr>
        <p:spPr>
          <a:xfrm>
            <a:off x="478304" y="1679104"/>
            <a:ext cx="3744416" cy="698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FFFFFF"/>
                </a:solidFill>
                <a:latin typeface="Calibri" pitchFamily="34" charset="0"/>
              </a:rPr>
              <a:t>Dipartimento delle Finanze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365104" y="1114785"/>
            <a:ext cx="4680520" cy="4349402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Con la convenzione vengono fissati: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i servizi che l’Agenzia deve fornire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gli obiettivi che deve raggiungere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la dotazione di risorse finanziarie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le modalità di verifica dei risultati di gestione</a:t>
            </a:r>
          </a:p>
        </p:txBody>
      </p:sp>
    </p:spTree>
    <p:extLst>
      <p:ext uri="{BB962C8B-B14F-4D97-AF65-F5344CB8AC3E}">
        <p14:creationId xmlns:p14="http://schemas.microsoft.com/office/powerpoint/2010/main" val="38942907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280D57-7930-4210-B860-6B2F1DEC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58888"/>
            <a:ext cx="712946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8" y="2852738"/>
            <a:ext cx="7772400" cy="1223962"/>
          </a:xfrm>
        </p:spPr>
        <p:txBody>
          <a:bodyPr/>
          <a:lstStyle/>
          <a:p>
            <a:pPr eaLnBrk="1" hangingPunct="1"/>
            <a:r>
              <a:rPr lang="it-IT" altLang="it-IT" sz="4000" i="1" dirty="0">
                <a:solidFill>
                  <a:srgbClr val="333399"/>
                </a:solidFill>
                <a:latin typeface="Calibri" pitchFamily="34" charset="0"/>
              </a:rPr>
              <a:t>Mission</a:t>
            </a:r>
            <a:r>
              <a:rPr lang="it-IT" altLang="it-IT" sz="4000" dirty="0">
                <a:solidFill>
                  <a:srgbClr val="333399"/>
                </a:solidFill>
                <a:latin typeface="Calibri" pitchFamily="34" charset="0"/>
              </a:rPr>
              <a:t> e struttura organizzativa</a:t>
            </a:r>
          </a:p>
        </p:txBody>
      </p:sp>
    </p:spTree>
    <p:extLst>
      <p:ext uri="{BB962C8B-B14F-4D97-AF65-F5344CB8AC3E}">
        <p14:creationId xmlns:p14="http://schemas.microsoft.com/office/powerpoint/2010/main" val="16995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79930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L’Agenzia delle Entrate: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svolge le funzioni relative all’</a:t>
            </a:r>
            <a:r>
              <a:rPr lang="it-IT" altLang="it-IT" sz="2800" b="1" dirty="0">
                <a:solidFill>
                  <a:srgbClr val="333399"/>
                </a:solidFill>
                <a:latin typeface="Calibri" pitchFamily="34" charset="0"/>
              </a:rPr>
              <a:t>amministrazione</a:t>
            </a: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, alla </a:t>
            </a:r>
            <a:r>
              <a:rPr lang="it-IT" altLang="it-IT" sz="2800" b="1" dirty="0">
                <a:solidFill>
                  <a:srgbClr val="333399"/>
                </a:solidFill>
                <a:latin typeface="Calibri" pitchFamily="34" charset="0"/>
              </a:rPr>
              <a:t>riscossione</a:t>
            </a: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 e al </a:t>
            </a:r>
            <a:r>
              <a:rPr lang="it-IT" altLang="it-IT" sz="2800" b="1" dirty="0">
                <a:solidFill>
                  <a:srgbClr val="333399"/>
                </a:solidFill>
                <a:latin typeface="Calibri" pitchFamily="34" charset="0"/>
              </a:rPr>
              <a:t>contenzioso</a:t>
            </a: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 dei tributi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svolge le funzioni relative ai servizi </a:t>
            </a:r>
            <a:r>
              <a:rPr lang="it-IT" altLang="it-IT" sz="2800" b="1" dirty="0">
                <a:solidFill>
                  <a:srgbClr val="333399"/>
                </a:solidFill>
                <a:latin typeface="Calibri" pitchFamily="34" charset="0"/>
              </a:rPr>
              <a:t>catastali</a:t>
            </a: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 e </a:t>
            </a:r>
            <a:r>
              <a:rPr lang="it-IT" altLang="it-IT" sz="2800" b="1" dirty="0" err="1">
                <a:solidFill>
                  <a:srgbClr val="333399"/>
                </a:solidFill>
                <a:latin typeface="Calibri" pitchFamily="34" charset="0"/>
              </a:rPr>
              <a:t>geotopocartografici</a:t>
            </a: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, gestisce </a:t>
            </a:r>
            <a:r>
              <a:rPr lang="it-IT" altLang="it-IT" sz="2800" b="1" dirty="0">
                <a:solidFill>
                  <a:srgbClr val="333399"/>
                </a:solidFill>
                <a:latin typeface="Calibri" pitchFamily="34" charset="0"/>
              </a:rPr>
              <a:t>l'osservatorio del mercato immobiliare  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cura la </a:t>
            </a:r>
            <a:r>
              <a:rPr lang="it-IT" altLang="it-IT" sz="2800" b="1" dirty="0">
                <a:solidFill>
                  <a:srgbClr val="333399"/>
                </a:solidFill>
                <a:latin typeface="Calibri" pitchFamily="34" charset="0"/>
              </a:rPr>
              <a:t>conservazione dei registri immobiliari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716088" y="4445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sz="3200" b="1" kern="0" dirty="0">
                <a:solidFill>
                  <a:srgbClr val="E3600F"/>
                </a:solidFill>
                <a:latin typeface="Calibri" pitchFamily="34" charset="0"/>
              </a:rPr>
              <a:t>Le funzioni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7"/>
          <p:cNvSpPr>
            <a:spLocks noChangeArrowheads="1"/>
          </p:cNvSpPr>
          <p:nvPr/>
        </p:nvSpPr>
        <p:spPr bwMode="auto">
          <a:xfrm>
            <a:off x="568127" y="4559197"/>
            <a:ext cx="863600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411" name="Rectangle 60"/>
          <p:cNvSpPr>
            <a:spLocks noChangeArrowheads="1"/>
          </p:cNvSpPr>
          <p:nvPr/>
        </p:nvSpPr>
        <p:spPr bwMode="auto">
          <a:xfrm>
            <a:off x="566738" y="5172765"/>
            <a:ext cx="862012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412" name="Rectangle 48"/>
          <p:cNvSpPr>
            <a:spLocks noChangeArrowheads="1"/>
          </p:cNvSpPr>
          <p:nvPr/>
        </p:nvSpPr>
        <p:spPr bwMode="auto">
          <a:xfrm>
            <a:off x="569913" y="3356223"/>
            <a:ext cx="863600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7413" name="Rectangle 38"/>
          <p:cNvSpPr>
            <a:spLocks noChangeArrowheads="1"/>
          </p:cNvSpPr>
          <p:nvPr/>
        </p:nvSpPr>
        <p:spPr bwMode="auto">
          <a:xfrm>
            <a:off x="539750" y="800100"/>
            <a:ext cx="863600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1409700" y="812006"/>
            <a:ext cx="3911601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Divisioni</a:t>
            </a:r>
          </a:p>
        </p:txBody>
      </p:sp>
      <p:sp>
        <p:nvSpPr>
          <p:cNvPr id="17415" name="Line 43"/>
          <p:cNvSpPr>
            <a:spLocks noChangeShapeType="1"/>
          </p:cNvSpPr>
          <p:nvPr/>
        </p:nvSpPr>
        <p:spPr bwMode="auto">
          <a:xfrm flipH="1">
            <a:off x="442118" y="2204864"/>
            <a:ext cx="52736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6" name="Rectangle 49"/>
          <p:cNvSpPr>
            <a:spLocks noChangeArrowheads="1"/>
          </p:cNvSpPr>
          <p:nvPr/>
        </p:nvSpPr>
        <p:spPr bwMode="auto">
          <a:xfrm>
            <a:off x="1450975" y="3375942"/>
            <a:ext cx="3382962" cy="4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Direzioni Provinciali </a:t>
            </a:r>
          </a:p>
        </p:txBody>
      </p:sp>
      <p:sp>
        <p:nvSpPr>
          <p:cNvPr id="17417" name="Line 52"/>
          <p:cNvSpPr>
            <a:spLocks noChangeShapeType="1"/>
          </p:cNvSpPr>
          <p:nvPr/>
        </p:nvSpPr>
        <p:spPr bwMode="auto">
          <a:xfrm flipH="1">
            <a:off x="459580" y="3185175"/>
            <a:ext cx="52562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8" name="Rectangle 53"/>
          <p:cNvSpPr>
            <a:spLocks noChangeArrowheads="1"/>
          </p:cNvSpPr>
          <p:nvPr/>
        </p:nvSpPr>
        <p:spPr bwMode="auto">
          <a:xfrm>
            <a:off x="1441450" y="4559197"/>
            <a:ext cx="464271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Sezioni di assistenza multicanale</a:t>
            </a:r>
          </a:p>
        </p:txBody>
      </p:sp>
      <p:sp>
        <p:nvSpPr>
          <p:cNvPr id="17420" name="Rettangolo 51"/>
          <p:cNvSpPr>
            <a:spLocks noChangeArrowheads="1"/>
          </p:cNvSpPr>
          <p:nvPr/>
        </p:nvSpPr>
        <p:spPr bwMode="auto">
          <a:xfrm>
            <a:off x="6292850" y="3193931"/>
            <a:ext cx="2830513" cy="54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it-IT" altLang="it-IT" sz="2800" dirty="0">
                <a:solidFill>
                  <a:srgbClr val="333399"/>
                </a:solidFill>
                <a:latin typeface="Calibri" pitchFamily="34" charset="0"/>
              </a:rPr>
              <a:t>34.000 dipendenti</a:t>
            </a:r>
          </a:p>
        </p:txBody>
      </p:sp>
      <p:sp>
        <p:nvSpPr>
          <p:cNvPr id="47" name="Parentesi graffa chiusa 46"/>
          <p:cNvSpPr/>
          <p:nvPr/>
        </p:nvSpPr>
        <p:spPr>
          <a:xfrm>
            <a:off x="5630863" y="812007"/>
            <a:ext cx="712787" cy="5447506"/>
          </a:xfrm>
          <a:prstGeom prst="rightBrace">
            <a:avLst>
              <a:gd name="adj1" fmla="val 66638"/>
              <a:gd name="adj2" fmla="val 4939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422" name="Text Box 2"/>
          <p:cNvSpPr txBox="1">
            <a:spLocks noChangeArrowheads="1"/>
          </p:cNvSpPr>
          <p:nvPr/>
        </p:nvSpPr>
        <p:spPr bwMode="auto">
          <a:xfrm>
            <a:off x="1716088" y="4445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sz="3200" b="1" kern="0" dirty="0">
                <a:solidFill>
                  <a:srgbClr val="E3600F"/>
                </a:solidFill>
                <a:latin typeface="Calibri" pitchFamily="34" charset="0"/>
              </a:rPr>
              <a:t>La struttura</a:t>
            </a:r>
          </a:p>
        </p:txBody>
      </p:sp>
      <p:sp>
        <p:nvSpPr>
          <p:cNvPr id="17423" name="Rectangle 36"/>
          <p:cNvSpPr>
            <a:spLocks noChangeArrowheads="1"/>
          </p:cNvSpPr>
          <p:nvPr/>
        </p:nvSpPr>
        <p:spPr bwMode="auto">
          <a:xfrm>
            <a:off x="561901" y="2456409"/>
            <a:ext cx="863600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7424" name="Rectangle 32"/>
          <p:cNvSpPr>
            <a:spLocks noChangeArrowheads="1"/>
          </p:cNvSpPr>
          <p:nvPr/>
        </p:nvSpPr>
        <p:spPr bwMode="auto">
          <a:xfrm>
            <a:off x="1403350" y="2420690"/>
            <a:ext cx="37417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Direzioni Regionali </a:t>
            </a:r>
          </a:p>
        </p:txBody>
      </p:sp>
      <p:sp>
        <p:nvSpPr>
          <p:cNvPr id="17425" name="Rectangle 48"/>
          <p:cNvSpPr>
            <a:spLocks noChangeArrowheads="1"/>
          </p:cNvSpPr>
          <p:nvPr/>
        </p:nvSpPr>
        <p:spPr bwMode="auto">
          <a:xfrm>
            <a:off x="569913" y="3951337"/>
            <a:ext cx="863600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426" name="Rectangle 49"/>
          <p:cNvSpPr>
            <a:spLocks noChangeArrowheads="1"/>
          </p:cNvSpPr>
          <p:nvPr/>
        </p:nvSpPr>
        <p:spPr bwMode="auto">
          <a:xfrm>
            <a:off x="1433513" y="3932927"/>
            <a:ext cx="4248150" cy="4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Uffici provinciali - Territorio </a:t>
            </a: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547688" y="1411288"/>
            <a:ext cx="863600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409700" y="1411288"/>
            <a:ext cx="392906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Direzioni Centrali</a:t>
            </a: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1457921" y="5035550"/>
            <a:ext cx="442669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rgbClr val="333399"/>
                </a:solidFill>
                <a:latin typeface="Calibri" pitchFamily="34" charset="0"/>
              </a:rPr>
              <a:t>Centri operativi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692696"/>
            <a:ext cx="91090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b="1" dirty="0">
                <a:latin typeface="Calibri" panose="020F0502020204030204" pitchFamily="34" charset="0"/>
              </a:rPr>
              <a:t>3. Costruire un rapporto di fiducia con il contribuente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774378" y="1949839"/>
            <a:ext cx="7776220" cy="4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635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indent="0">
              <a:spcBef>
                <a:spcPct val="30000"/>
              </a:spcBef>
            </a:pP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Perseguire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il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massimo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livello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di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adempimento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degli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obblighi</a:t>
            </a:r>
            <a:r>
              <a:rPr lang="en-US" altLang="it-IT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sz="2000" dirty="0" err="1">
                <a:latin typeface="Calibri" panose="020F0502020204030204" pitchFamily="34" charset="0"/>
                <a:cs typeface="Times New Roman" pitchFamily="18" charset="0"/>
              </a:rPr>
              <a:t>fiscali</a:t>
            </a:r>
            <a:endParaRPr lang="en-US" altLang="it-IT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pPr indent="0">
              <a:spcBef>
                <a:spcPct val="30000"/>
              </a:spcBef>
            </a:pPr>
            <a:endParaRPr lang="en-US" altLang="it-IT" dirty="0">
              <a:cs typeface="Times New Roman" pitchFamily="18" charset="0"/>
            </a:endParaRPr>
          </a:p>
          <a:p>
            <a:pPr indent="0">
              <a:spcBef>
                <a:spcPct val="30000"/>
              </a:spcBef>
            </a:pPr>
            <a:endParaRPr lang="en-US" altLang="it-IT" dirty="0"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462" y="1340769"/>
            <a:ext cx="9144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i="1" dirty="0">
                <a:solidFill>
                  <a:srgbClr val="E3600F"/>
                </a:solidFill>
                <a:latin typeface="Calibri" panose="020F0502020204030204" pitchFamily="34" charset="0"/>
              </a:rPr>
              <a:t>L’ Agenzia delle Entrate è…</a:t>
            </a:r>
            <a:r>
              <a:rPr lang="it-IT" altLang="it-IT" sz="3000" b="1" i="1" dirty="0" err="1">
                <a:solidFill>
                  <a:srgbClr val="E3600F"/>
                </a:solidFill>
                <a:latin typeface="Calibri" panose="020F0502020204030204" pitchFamily="34" charset="0"/>
              </a:rPr>
              <a:t>tax</a:t>
            </a:r>
            <a:r>
              <a:rPr lang="it-IT" altLang="it-IT" sz="3000" b="1" i="1" dirty="0">
                <a:solidFill>
                  <a:srgbClr val="E3600F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000" b="1" i="1" dirty="0" err="1">
                <a:solidFill>
                  <a:srgbClr val="E3600F"/>
                </a:solidFill>
                <a:latin typeface="Calibri" panose="020F0502020204030204" pitchFamily="34" charset="0"/>
              </a:rPr>
              <a:t>compliance</a:t>
            </a:r>
            <a:endParaRPr lang="it-IT" altLang="it-IT" sz="3000" b="1" i="1" dirty="0">
              <a:solidFill>
                <a:srgbClr val="E3600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51520" y="3830697"/>
            <a:ext cx="2664296" cy="151324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latin typeface="Calibri" pitchFamily="34" charset="0"/>
              </a:rPr>
              <a:t>Ottimizzare l’attività di controllo</a:t>
            </a: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6012160" y="3853525"/>
            <a:ext cx="3024336" cy="150626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dirty="0">
                <a:solidFill>
                  <a:srgbClr val="FFFFFF"/>
                </a:solidFill>
                <a:latin typeface="Calibri" pitchFamily="34" charset="0"/>
              </a:rPr>
              <a:t> Migliorare la qualità dei servizi</a:t>
            </a:r>
          </a:p>
          <a:p>
            <a:pPr algn="ctr" eaLnBrk="1" hangingPunct="1"/>
            <a:r>
              <a:rPr lang="it-IT" altLang="it-IT" sz="2400" dirty="0">
                <a:solidFill>
                  <a:srgbClr val="FFFFFF"/>
                </a:solidFill>
                <a:latin typeface="Calibri" pitchFamily="34" charset="0"/>
              </a:rPr>
              <a:t> Facilitare gli adempimenti</a:t>
            </a:r>
          </a:p>
        </p:txBody>
      </p:sp>
      <p:sp>
        <p:nvSpPr>
          <p:cNvPr id="16" name="Freccia in giù 15"/>
          <p:cNvSpPr>
            <a:spLocks noChangeArrowheads="1"/>
          </p:cNvSpPr>
          <p:nvPr/>
        </p:nvSpPr>
        <p:spPr bwMode="auto">
          <a:xfrm rot="2354992">
            <a:off x="1633101" y="2506298"/>
            <a:ext cx="774032" cy="15850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  <a:latin typeface="+mn-lt"/>
              </a:rPr>
              <a:t>Contrasto</a:t>
            </a:r>
          </a:p>
        </p:txBody>
      </p:sp>
      <p:sp>
        <p:nvSpPr>
          <p:cNvPr id="17" name="Freccia in giù 16"/>
          <p:cNvSpPr>
            <a:spLocks noChangeArrowheads="1"/>
          </p:cNvSpPr>
          <p:nvPr/>
        </p:nvSpPr>
        <p:spPr bwMode="auto">
          <a:xfrm rot="19388852">
            <a:off x="6704856" y="2460403"/>
            <a:ext cx="735887" cy="16165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vert"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  <a:latin typeface="+mn-lt"/>
              </a:rPr>
              <a:t>Servizi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3131840" y="3850077"/>
            <a:ext cx="2649485" cy="15062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latin typeface="Calibri" pitchFamily="34" charset="0"/>
              </a:rPr>
              <a:t>Migliorare l’adempimento spontaneo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>
            <a:off x="4071806" y="2474257"/>
            <a:ext cx="769551" cy="15574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  <a:latin typeface="+mn-lt"/>
              </a:rPr>
              <a:t>Prevenzione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251520" y="5460960"/>
            <a:ext cx="8784975" cy="936104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b="1" dirty="0">
                <a:solidFill>
                  <a:srgbClr val="FFFFFF"/>
                </a:solidFill>
                <a:latin typeface="Calibri" pitchFamily="34" charset="0"/>
              </a:rPr>
              <a:t>Assicurando una corretta ed efficace gestione attraverso l’offerta di servizi relativi al catasto alla P.I. e alla cartografia</a:t>
            </a:r>
          </a:p>
          <a:p>
            <a:pPr>
              <a:defRPr/>
            </a:pPr>
            <a:r>
              <a:rPr lang="it-IT" sz="2000" b="1" dirty="0">
                <a:solidFill>
                  <a:srgbClr val="FFFFFF"/>
                </a:solidFill>
                <a:latin typeface="Calibri" pitchFamily="34" charset="0"/>
              </a:rPr>
              <a:t>Garantendo la costituzione di un affidabile OMI e l’offerta di servizi estimativi</a:t>
            </a:r>
          </a:p>
        </p:txBody>
      </p:sp>
    </p:spTree>
    <p:extLst>
      <p:ext uri="{BB962C8B-B14F-4D97-AF65-F5344CB8AC3E}">
        <p14:creationId xmlns:p14="http://schemas.microsoft.com/office/powerpoint/2010/main" val="3883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980728"/>
            <a:ext cx="91090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dirty="0">
                <a:latin typeface="Calibri" panose="020F0502020204030204" pitchFamily="34" charset="0"/>
              </a:rPr>
              <a:t>4. Dallo sportello ai servizi telematici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684213" y="2636912"/>
            <a:ext cx="7632700" cy="24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635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servizi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telematici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contact-center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sz="2700" dirty="0" err="1">
                <a:latin typeface="Calibri" panose="020F0502020204030204" pitchFamily="34" charset="0"/>
                <a:cs typeface="Times New Roman" pitchFamily="18" charset="0"/>
                <a:hlinkClick r:id="rId3" action="ppaction://hlinkfile"/>
              </a:rPr>
              <a:t>prenotare</a:t>
            </a:r>
            <a:r>
              <a:rPr lang="en-US" altLang="it-IT" sz="2700" dirty="0">
                <a:latin typeface="Calibri" panose="020F0502020204030204" pitchFamily="34" charset="0"/>
                <a:cs typeface="Times New Roman" pitchFamily="18" charset="0"/>
                <a:hlinkClick r:id="rId3" action="ppaction://hlinkfile"/>
              </a:rPr>
              <a:t> un </a:t>
            </a:r>
            <a:r>
              <a:rPr lang="en-US" altLang="it-IT" sz="2700" dirty="0" err="1">
                <a:latin typeface="Calibri" panose="020F0502020204030204" pitchFamily="34" charset="0"/>
                <a:cs typeface="Times New Roman" pitchFamily="18" charset="0"/>
                <a:hlinkClick r:id="rId3" action="ppaction://hlinkfile"/>
              </a:rPr>
              <a:t>APPuntamento</a:t>
            </a:r>
            <a:endParaRPr lang="en-US" altLang="it-IT" sz="27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700809"/>
            <a:ext cx="9144000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i="1" dirty="0">
                <a:solidFill>
                  <a:srgbClr val="E3600F"/>
                </a:solidFill>
                <a:latin typeface="Calibri" panose="020F0502020204030204" pitchFamily="34" charset="0"/>
              </a:rPr>
              <a:t>L’ Agenzia delle Entrate è…on line</a:t>
            </a:r>
          </a:p>
        </p:txBody>
      </p:sp>
      <p:sp>
        <p:nvSpPr>
          <p:cNvPr id="4105" name="Freccia in giù 2"/>
          <p:cNvSpPr>
            <a:spLocks noChangeArrowheads="1"/>
          </p:cNvSpPr>
          <p:nvPr/>
        </p:nvSpPr>
        <p:spPr bwMode="auto">
          <a:xfrm>
            <a:off x="3719513" y="4227513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Freccia in giù 4"/>
          <p:cNvSpPr>
            <a:spLocks noChangeArrowheads="1"/>
          </p:cNvSpPr>
          <p:nvPr/>
        </p:nvSpPr>
        <p:spPr bwMode="auto">
          <a:xfrm>
            <a:off x="3563938" y="4710113"/>
            <a:ext cx="287337" cy="792162"/>
          </a:xfrm>
          <a:prstGeom prst="downArrow">
            <a:avLst>
              <a:gd name="adj1" fmla="val 50000"/>
              <a:gd name="adj2" fmla="val 501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8" name="Freccia in giù 6"/>
          <p:cNvSpPr>
            <a:spLocks noChangeArrowheads="1"/>
          </p:cNvSpPr>
          <p:nvPr/>
        </p:nvSpPr>
        <p:spPr bwMode="auto">
          <a:xfrm>
            <a:off x="3424238" y="4300538"/>
            <a:ext cx="720725" cy="993775"/>
          </a:xfrm>
          <a:prstGeom prst="downArrow">
            <a:avLst>
              <a:gd name="adj1" fmla="val 0"/>
              <a:gd name="adj2" fmla="val 595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9" name="Rettangolo 7"/>
          <p:cNvSpPr>
            <a:spLocks noChangeArrowheads="1"/>
          </p:cNvSpPr>
          <p:nvPr/>
        </p:nvSpPr>
        <p:spPr bwMode="auto">
          <a:xfrm>
            <a:off x="5651500" y="4508500"/>
            <a:ext cx="2376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0" name="Freccia in giù 8"/>
          <p:cNvSpPr>
            <a:spLocks noChangeArrowheads="1"/>
          </p:cNvSpPr>
          <p:nvPr/>
        </p:nvSpPr>
        <p:spPr bwMode="auto">
          <a:xfrm>
            <a:off x="4608513" y="4581525"/>
            <a:ext cx="107950" cy="215900"/>
          </a:xfrm>
          <a:prstGeom prst="downArrow">
            <a:avLst>
              <a:gd name="adj1" fmla="val 50000"/>
              <a:gd name="adj2" fmla="val 496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1" name="Freccia in giù 9"/>
          <p:cNvSpPr>
            <a:spLocks noChangeArrowheads="1"/>
          </p:cNvSpPr>
          <p:nvPr/>
        </p:nvSpPr>
        <p:spPr bwMode="auto">
          <a:xfrm>
            <a:off x="3870325" y="4600575"/>
            <a:ext cx="333375" cy="604838"/>
          </a:xfrm>
          <a:prstGeom prst="down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34" y="3356992"/>
            <a:ext cx="3514337" cy="3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CA6350-D7BB-4116-9BFA-14C903539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5400" r="42913" b="16001"/>
          <a:stretch/>
        </p:blipFill>
        <p:spPr>
          <a:xfrm>
            <a:off x="1331640" y="980728"/>
            <a:ext cx="6192688" cy="51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rtvlr77d63l117i\Desktop\Decreto Rilanc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600400" cy="2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980728"/>
            <a:ext cx="91090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dirty="0">
                <a:latin typeface="Calibri" panose="020F0502020204030204" pitchFamily="34" charset="0"/>
              </a:rPr>
              <a:t>5. I risultati dell’Agenzia 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684213" y="2636912"/>
            <a:ext cx="7632700" cy="24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635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recupero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dell’evasione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fiscale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a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cosa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serve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il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lavoro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dell’Agenzia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delle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Entrate</a:t>
            </a:r>
          </a:p>
          <a:p>
            <a:pPr indent="0">
              <a:spcBef>
                <a:spcPct val="30000"/>
              </a:spcBef>
            </a:pP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700809"/>
            <a:ext cx="9144000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i="1" dirty="0">
                <a:solidFill>
                  <a:srgbClr val="E3600F"/>
                </a:solidFill>
                <a:latin typeface="Calibri" panose="020F0502020204030204" pitchFamily="34" charset="0"/>
              </a:rPr>
              <a:t>L’ Agenzia delle Entrate è…per tutti</a:t>
            </a:r>
          </a:p>
        </p:txBody>
      </p:sp>
      <p:sp>
        <p:nvSpPr>
          <p:cNvPr id="4105" name="Freccia in giù 2"/>
          <p:cNvSpPr>
            <a:spLocks noChangeArrowheads="1"/>
          </p:cNvSpPr>
          <p:nvPr/>
        </p:nvSpPr>
        <p:spPr bwMode="auto">
          <a:xfrm>
            <a:off x="3719513" y="4227513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Freccia in giù 4"/>
          <p:cNvSpPr>
            <a:spLocks noChangeArrowheads="1"/>
          </p:cNvSpPr>
          <p:nvPr/>
        </p:nvSpPr>
        <p:spPr bwMode="auto">
          <a:xfrm>
            <a:off x="3563938" y="4710113"/>
            <a:ext cx="287337" cy="792162"/>
          </a:xfrm>
          <a:prstGeom prst="downArrow">
            <a:avLst>
              <a:gd name="adj1" fmla="val 50000"/>
              <a:gd name="adj2" fmla="val 501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8" name="Freccia in giù 6"/>
          <p:cNvSpPr>
            <a:spLocks noChangeArrowheads="1"/>
          </p:cNvSpPr>
          <p:nvPr/>
        </p:nvSpPr>
        <p:spPr bwMode="auto">
          <a:xfrm>
            <a:off x="3424238" y="4300538"/>
            <a:ext cx="720725" cy="993775"/>
          </a:xfrm>
          <a:prstGeom prst="downArrow">
            <a:avLst>
              <a:gd name="adj1" fmla="val 0"/>
              <a:gd name="adj2" fmla="val 595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9" name="Rettangolo 7"/>
          <p:cNvSpPr>
            <a:spLocks noChangeArrowheads="1"/>
          </p:cNvSpPr>
          <p:nvPr/>
        </p:nvSpPr>
        <p:spPr bwMode="auto">
          <a:xfrm>
            <a:off x="5651500" y="4508500"/>
            <a:ext cx="2376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0" name="Freccia in giù 8"/>
          <p:cNvSpPr>
            <a:spLocks noChangeArrowheads="1"/>
          </p:cNvSpPr>
          <p:nvPr/>
        </p:nvSpPr>
        <p:spPr bwMode="auto">
          <a:xfrm>
            <a:off x="4608513" y="4581525"/>
            <a:ext cx="107950" cy="215900"/>
          </a:xfrm>
          <a:prstGeom prst="downArrow">
            <a:avLst>
              <a:gd name="adj1" fmla="val 50000"/>
              <a:gd name="adj2" fmla="val 496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2"/>
          <p:cNvSpPr txBox="1">
            <a:spLocks noChangeArrowheads="1"/>
          </p:cNvSpPr>
          <p:nvPr/>
        </p:nvSpPr>
        <p:spPr bwMode="auto">
          <a:xfrm>
            <a:off x="468313" y="44450"/>
            <a:ext cx="792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3200" b="1" dirty="0">
                <a:solidFill>
                  <a:srgbClr val="E3600F"/>
                </a:solidFill>
                <a:latin typeface="Calibri" pitchFamily="34" charset="0"/>
              </a:rPr>
              <a:t>Recupero dell’evasione fiscale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26432C-A978-4189-BEB7-2417DD74456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19289" t="15001" r="20073" b="7399"/>
          <a:stretch/>
        </p:blipFill>
        <p:spPr>
          <a:xfrm>
            <a:off x="1043608" y="1052736"/>
            <a:ext cx="7056784" cy="50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213" y="2471043"/>
            <a:ext cx="990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253730"/>
            <a:ext cx="4265612" cy="23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65" y="1776818"/>
            <a:ext cx="4176712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084" y="3090204"/>
            <a:ext cx="981075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271" y="2074573"/>
            <a:ext cx="4167188" cy="24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567" y="3303893"/>
            <a:ext cx="962025" cy="56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9620" y="3576966"/>
            <a:ext cx="990600" cy="74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8157"/>
            <a:ext cx="4968552" cy="34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2"/>
          <p:cNvSpPr txBox="1">
            <a:spLocks noChangeArrowheads="1"/>
          </p:cNvSpPr>
          <p:nvPr/>
        </p:nvSpPr>
        <p:spPr bwMode="auto">
          <a:xfrm>
            <a:off x="179388" y="44450"/>
            <a:ext cx="8713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sz="2800" b="1" kern="0" dirty="0">
                <a:solidFill>
                  <a:srgbClr val="E3600F"/>
                </a:solidFill>
                <a:latin typeface="Calibri" pitchFamily="34" charset="0"/>
              </a:rPr>
              <a:t>A cosa serve il lavoro dell’Agenzia delle Entrate</a:t>
            </a:r>
          </a:p>
        </p:txBody>
      </p:sp>
    </p:spTree>
    <p:extLst>
      <p:ext uri="{BB962C8B-B14F-4D97-AF65-F5344CB8AC3E}">
        <p14:creationId xmlns:p14="http://schemas.microsoft.com/office/powerpoint/2010/main" val="3710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9 0.10694 L -0.39167 -0.2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0625 L -0.34253 0.303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2315 L 0.35451 -0.327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52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-0.07569 L 0.37986 0.249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 tr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095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800" dirty="0">
                <a:effectLst/>
                <a:latin typeface="Calibri" panose="020F0502020204030204" pitchFamily="34" charset="0"/>
              </a:rPr>
              <a:t>Programma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0754" y="1196752"/>
            <a:ext cx="835183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6588" indent="-4572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3200" b="1" dirty="0">
                <a:solidFill>
                  <a:srgbClr val="1E3D5C"/>
                </a:solidFill>
                <a:latin typeface="Calibri" panose="020F0502020204030204" pitchFamily="34" charset="0"/>
              </a:rPr>
              <a:t>Principi e valori dell’Agenzia delle Entrate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sz="3200" b="1" dirty="0">
                <a:solidFill>
                  <a:srgbClr val="1E3D5C"/>
                </a:solidFill>
                <a:latin typeface="Calibri" panose="020F0502020204030204" pitchFamily="34" charset="0"/>
              </a:rPr>
              <a:t>Entrate in Agenzia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sz="3200" b="1" dirty="0">
                <a:solidFill>
                  <a:srgbClr val="1E3D5C"/>
                </a:solidFill>
                <a:latin typeface="Calibri" panose="020F0502020204030204" pitchFamily="34" charset="0"/>
              </a:rPr>
              <a:t>Costruire un rapporto di fiducia con il contribuente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3200" b="1" dirty="0">
                <a:solidFill>
                  <a:srgbClr val="1E3D5C"/>
                </a:solidFill>
                <a:latin typeface="Calibri" panose="020F0502020204030204" pitchFamily="34" charset="0"/>
              </a:rPr>
              <a:t>Dallo sportello ai servizi telematici</a:t>
            </a:r>
          </a:p>
          <a:p>
            <a:pPr marL="179388" indent="0" eaLnBrk="1" hangingPunct="1">
              <a:spcBef>
                <a:spcPct val="50000"/>
              </a:spcBef>
            </a:pPr>
            <a:r>
              <a:rPr lang="it-IT" altLang="it-IT" sz="3200" b="1" dirty="0">
                <a:solidFill>
                  <a:srgbClr val="1E3D5C"/>
                </a:solidFill>
                <a:latin typeface="Calibri" panose="020F0502020204030204" pitchFamily="34" charset="0"/>
              </a:rPr>
              <a:t>5.  I risultati</a:t>
            </a:r>
          </a:p>
        </p:txBody>
      </p:sp>
    </p:spTree>
    <p:extLst>
      <p:ext uri="{BB962C8B-B14F-4D97-AF65-F5344CB8AC3E}">
        <p14:creationId xmlns:p14="http://schemas.microsoft.com/office/powerpoint/2010/main" val="2370568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 tr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095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4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9592" y="1628801"/>
            <a:ext cx="67671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6588" indent="-4572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179388" indent="0" algn="ctr" eaLnBrk="1" hangingPunct="1">
              <a:spcBef>
                <a:spcPct val="50000"/>
              </a:spcBef>
            </a:pPr>
            <a:r>
              <a:rPr lang="it-IT" altLang="it-IT" sz="9600" b="1" i="1" dirty="0">
                <a:solidFill>
                  <a:srgbClr val="1E3D5C"/>
                </a:solidFill>
                <a:latin typeface="Calibri" panose="020F050202020403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5317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rtvlr77d63l117i\Desktop\r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4035"/>
            <a:ext cx="4025856" cy="36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980728"/>
            <a:ext cx="91090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dirty="0">
                <a:latin typeface="Calibri" panose="020F0502020204030204" pitchFamily="34" charset="0"/>
              </a:rPr>
              <a:t>1. Principi e valori dell’Agenzia delle Entrate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684213" y="2636912"/>
            <a:ext cx="7632700" cy="24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635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L’importanza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della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legalità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fiscale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cosa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sono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le tasse e a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cosa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servono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la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Costituzione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e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suoi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principi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 indent="0">
              <a:spcBef>
                <a:spcPct val="30000"/>
              </a:spcBef>
            </a:pPr>
            <a:endParaRPr lang="en-US" altLang="it-IT" dirty="0"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700809"/>
            <a:ext cx="9144000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i="1" dirty="0">
                <a:solidFill>
                  <a:srgbClr val="E3600F"/>
                </a:solidFill>
                <a:latin typeface="Calibri" panose="020F0502020204030204" pitchFamily="34" charset="0"/>
              </a:rPr>
              <a:t>L’ Agenzia è…un concentrato di valori primari</a:t>
            </a:r>
          </a:p>
        </p:txBody>
      </p:sp>
      <p:sp>
        <p:nvSpPr>
          <p:cNvPr id="4105" name="Freccia in giù 2"/>
          <p:cNvSpPr>
            <a:spLocks noChangeArrowheads="1"/>
          </p:cNvSpPr>
          <p:nvPr/>
        </p:nvSpPr>
        <p:spPr bwMode="auto">
          <a:xfrm>
            <a:off x="3719513" y="4227513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Freccia in giù 4"/>
          <p:cNvSpPr>
            <a:spLocks noChangeArrowheads="1"/>
          </p:cNvSpPr>
          <p:nvPr/>
        </p:nvSpPr>
        <p:spPr bwMode="auto">
          <a:xfrm>
            <a:off x="3563938" y="4710113"/>
            <a:ext cx="287337" cy="792162"/>
          </a:xfrm>
          <a:prstGeom prst="downArrow">
            <a:avLst>
              <a:gd name="adj1" fmla="val 50000"/>
              <a:gd name="adj2" fmla="val 501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8" name="Freccia in giù 6"/>
          <p:cNvSpPr>
            <a:spLocks noChangeArrowheads="1"/>
          </p:cNvSpPr>
          <p:nvPr/>
        </p:nvSpPr>
        <p:spPr bwMode="auto">
          <a:xfrm>
            <a:off x="3424238" y="4300538"/>
            <a:ext cx="720725" cy="993775"/>
          </a:xfrm>
          <a:prstGeom prst="downArrow">
            <a:avLst>
              <a:gd name="adj1" fmla="val 0"/>
              <a:gd name="adj2" fmla="val 595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9" name="Rettangolo 7"/>
          <p:cNvSpPr>
            <a:spLocks noChangeArrowheads="1"/>
          </p:cNvSpPr>
          <p:nvPr/>
        </p:nvSpPr>
        <p:spPr bwMode="auto">
          <a:xfrm>
            <a:off x="5651500" y="4508500"/>
            <a:ext cx="2376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0" name="Freccia in giù 8"/>
          <p:cNvSpPr>
            <a:spLocks noChangeArrowheads="1"/>
          </p:cNvSpPr>
          <p:nvPr/>
        </p:nvSpPr>
        <p:spPr bwMode="auto">
          <a:xfrm>
            <a:off x="4608513" y="4581525"/>
            <a:ext cx="107950" cy="215900"/>
          </a:xfrm>
          <a:prstGeom prst="downArrow">
            <a:avLst>
              <a:gd name="adj1" fmla="val 50000"/>
              <a:gd name="adj2" fmla="val 496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1" name="Freccia in giù 9"/>
          <p:cNvSpPr>
            <a:spLocks noChangeArrowheads="1"/>
          </p:cNvSpPr>
          <p:nvPr/>
        </p:nvSpPr>
        <p:spPr bwMode="auto">
          <a:xfrm>
            <a:off x="3870325" y="4600575"/>
            <a:ext cx="333375" cy="604838"/>
          </a:xfrm>
          <a:prstGeom prst="down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338" name="AutoShape 2"/>
          <p:cNvCxnSpPr>
            <a:cxnSpLocks noChangeShapeType="1"/>
          </p:cNvCxnSpPr>
          <p:nvPr/>
        </p:nvCxnSpPr>
        <p:spPr bwMode="auto">
          <a:xfrm flipV="1">
            <a:off x="2816225" y="1952625"/>
            <a:ext cx="1341438" cy="1635125"/>
          </a:xfrm>
          <a:prstGeom prst="straightConnector1">
            <a:avLst/>
          </a:prstGeom>
          <a:noFill/>
          <a:ln w="1905">
            <a:solidFill>
              <a:srgbClr val="4545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1" name="AutoShape 5"/>
          <p:cNvCxnSpPr>
            <a:cxnSpLocks noChangeShapeType="1"/>
          </p:cNvCxnSpPr>
          <p:nvPr/>
        </p:nvCxnSpPr>
        <p:spPr bwMode="auto">
          <a:xfrm>
            <a:off x="2816225" y="3587750"/>
            <a:ext cx="1468438" cy="1641475"/>
          </a:xfrm>
          <a:prstGeom prst="straightConnector1">
            <a:avLst/>
          </a:prstGeom>
          <a:noFill/>
          <a:ln w="1905">
            <a:solidFill>
              <a:srgbClr val="4545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Rectangle 25"/>
          <p:cNvSpPr>
            <a:spLocks noChangeArrowheads="1"/>
          </p:cNvSpPr>
          <p:nvPr/>
        </p:nvSpPr>
        <p:spPr bwMode="auto">
          <a:xfrm>
            <a:off x="430305" y="3178342"/>
            <a:ext cx="2385919" cy="81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962" tIns="39688" rIns="80962" bIns="39688">
            <a:spAutoFit/>
          </a:bodyPr>
          <a:lstStyle>
            <a:lvl1pPr defTabSz="700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4000" b="1" i="1" dirty="0">
                <a:solidFill>
                  <a:srgbClr val="333399"/>
                </a:solidFill>
                <a:latin typeface="Calibri" panose="020F0502020204030204" pitchFamily="34" charset="0"/>
              </a:rPr>
              <a:t>LEGALITA</a:t>
            </a:r>
            <a:r>
              <a:rPr lang="it-IT" altLang="it-IT" sz="4800" b="1" i="1" dirty="0">
                <a:solidFill>
                  <a:srgbClr val="333399"/>
                </a:solidFill>
                <a:latin typeface="Calibri" panose="020F0502020204030204" pitchFamily="34" charset="0"/>
              </a:rPr>
              <a:t>’</a:t>
            </a:r>
          </a:p>
        </p:txBody>
      </p:sp>
      <p:sp>
        <p:nvSpPr>
          <p:cNvPr id="9223" name="Rectangle 26"/>
          <p:cNvSpPr>
            <a:spLocks noChangeArrowheads="1"/>
          </p:cNvSpPr>
          <p:nvPr/>
        </p:nvSpPr>
        <p:spPr bwMode="auto">
          <a:xfrm>
            <a:off x="4263903" y="4875231"/>
            <a:ext cx="4745421" cy="6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962" tIns="39688" rIns="80962" bIns="39688">
            <a:spAutoFit/>
          </a:bodyPr>
          <a:lstStyle>
            <a:lvl1pPr defTabSz="700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4000" b="1" i="1" dirty="0">
                <a:solidFill>
                  <a:srgbClr val="E25B00"/>
                </a:solidFill>
                <a:latin typeface="Calibri" panose="020F0502020204030204" pitchFamily="34" charset="0"/>
              </a:rPr>
              <a:t> Senso civico</a:t>
            </a:r>
          </a:p>
        </p:txBody>
      </p:sp>
      <p:sp>
        <p:nvSpPr>
          <p:cNvPr id="11276" name="Text Box 2"/>
          <p:cNvSpPr txBox="1">
            <a:spLocks noChangeArrowheads="1"/>
          </p:cNvSpPr>
          <p:nvPr/>
        </p:nvSpPr>
        <p:spPr bwMode="auto">
          <a:xfrm>
            <a:off x="1043608" y="139850"/>
            <a:ext cx="648071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kern="0" dirty="0">
                <a:solidFill>
                  <a:srgbClr val="E25B00"/>
                </a:solidFill>
                <a:latin typeface="Calibri" pitchFamily="34" charset="0"/>
              </a:rPr>
              <a:t>L’importanza della legalità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209125" y="1665511"/>
            <a:ext cx="4722813" cy="6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9688" rIns="80962" bIns="39688">
            <a:spAutoFit/>
          </a:bodyPr>
          <a:lstStyle>
            <a:lvl1pPr defTabSz="700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4000" b="1" i="1" dirty="0">
                <a:solidFill>
                  <a:srgbClr val="E25B00"/>
                </a:solidFill>
                <a:latin typeface="Calibri" panose="020F0502020204030204" pitchFamily="34" charset="0"/>
              </a:rPr>
              <a:t>Rispetto delle regole</a:t>
            </a:r>
          </a:p>
        </p:txBody>
      </p:sp>
    </p:spTree>
    <p:extLst>
      <p:ext uri="{BB962C8B-B14F-4D97-AF65-F5344CB8AC3E}">
        <p14:creationId xmlns:p14="http://schemas.microsoft.com/office/powerpoint/2010/main" val="951406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87982"/>
            <a:ext cx="5544616" cy="472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763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</a:rPr>
              <a:t>Cosa sono le tasse e a cosa servono</a:t>
            </a:r>
          </a:p>
        </p:txBody>
      </p:sp>
    </p:spTree>
    <p:extLst>
      <p:ext uri="{BB962C8B-B14F-4D97-AF65-F5344CB8AC3E}">
        <p14:creationId xmlns:p14="http://schemas.microsoft.com/office/powerpoint/2010/main" val="8190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774551"/>
            <a:ext cx="9109075" cy="9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5400" b="1" dirty="0">
                <a:latin typeface="Calibri" panose="020F0502020204030204" pitchFamily="34" charset="0"/>
              </a:rPr>
              <a:t>Art. 53 </a:t>
            </a:r>
            <a:r>
              <a:rPr lang="it-IT" altLang="it-IT" sz="5400" b="1" dirty="0" err="1">
                <a:latin typeface="Calibri" panose="020F0502020204030204" pitchFamily="34" charset="0"/>
              </a:rPr>
              <a:t>Cost</a:t>
            </a:r>
            <a:r>
              <a:rPr lang="it-IT" altLang="it-IT" sz="54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684213" y="4077148"/>
            <a:ext cx="7632700" cy="20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635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Universalità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dell’imposizione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fiscale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capacità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contributiva</a:t>
            </a:r>
            <a:endParaRPr lang="en-US" altLang="it-IT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progressività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del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sistema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Times New Roman" pitchFamily="18" charset="0"/>
              </a:rPr>
              <a:t>tributario</a:t>
            </a:r>
            <a:r>
              <a:rPr lang="en-US" altLang="it-IT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altLang="it-IT" dirty="0"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060848"/>
            <a:ext cx="91440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800" b="1" i="1" dirty="0">
                <a:solidFill>
                  <a:srgbClr val="E3600F"/>
                </a:solidFill>
                <a:latin typeface="Calibri" panose="020F0502020204030204" pitchFamily="34" charset="0"/>
              </a:rPr>
              <a:t>  </a:t>
            </a:r>
            <a:r>
              <a:rPr lang="it-IT" altLang="it-IT" b="1" i="1" dirty="0">
                <a:solidFill>
                  <a:srgbClr val="E3600F"/>
                </a:solidFill>
                <a:latin typeface="Calibri" panose="020F0502020204030204" pitchFamily="34" charset="0"/>
              </a:rPr>
              <a:t>Tutti sono tenuti a concorrere alle spese pubbliche                in ragione della loro capacità contributiva. 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b="1" i="1" dirty="0">
                <a:solidFill>
                  <a:srgbClr val="E3600F"/>
                </a:solidFill>
                <a:latin typeface="Calibri" panose="020F0502020204030204" pitchFamily="34" charset="0"/>
              </a:rPr>
              <a:t>Il sistema tributario è informato a criteri di progressività</a:t>
            </a:r>
          </a:p>
        </p:txBody>
      </p:sp>
      <p:sp>
        <p:nvSpPr>
          <p:cNvPr id="4105" name="Freccia in giù 2"/>
          <p:cNvSpPr>
            <a:spLocks noChangeArrowheads="1"/>
          </p:cNvSpPr>
          <p:nvPr/>
        </p:nvSpPr>
        <p:spPr bwMode="auto">
          <a:xfrm>
            <a:off x="3719513" y="4227513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Freccia in giù 4"/>
          <p:cNvSpPr>
            <a:spLocks noChangeArrowheads="1"/>
          </p:cNvSpPr>
          <p:nvPr/>
        </p:nvSpPr>
        <p:spPr bwMode="auto">
          <a:xfrm>
            <a:off x="3563938" y="4710113"/>
            <a:ext cx="287337" cy="792162"/>
          </a:xfrm>
          <a:prstGeom prst="downArrow">
            <a:avLst>
              <a:gd name="adj1" fmla="val 50000"/>
              <a:gd name="adj2" fmla="val 501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8" name="Freccia in giù 6"/>
          <p:cNvSpPr>
            <a:spLocks noChangeArrowheads="1"/>
          </p:cNvSpPr>
          <p:nvPr/>
        </p:nvSpPr>
        <p:spPr bwMode="auto">
          <a:xfrm>
            <a:off x="3424238" y="4300538"/>
            <a:ext cx="720725" cy="993775"/>
          </a:xfrm>
          <a:prstGeom prst="downArrow">
            <a:avLst>
              <a:gd name="adj1" fmla="val 0"/>
              <a:gd name="adj2" fmla="val 595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9" name="Rettangolo 7"/>
          <p:cNvSpPr>
            <a:spLocks noChangeArrowheads="1"/>
          </p:cNvSpPr>
          <p:nvPr/>
        </p:nvSpPr>
        <p:spPr bwMode="auto">
          <a:xfrm>
            <a:off x="5651500" y="4508500"/>
            <a:ext cx="2376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0" name="Freccia in giù 8"/>
          <p:cNvSpPr>
            <a:spLocks noChangeArrowheads="1"/>
          </p:cNvSpPr>
          <p:nvPr/>
        </p:nvSpPr>
        <p:spPr bwMode="auto">
          <a:xfrm>
            <a:off x="4608513" y="4581525"/>
            <a:ext cx="107950" cy="215900"/>
          </a:xfrm>
          <a:prstGeom prst="downArrow">
            <a:avLst>
              <a:gd name="adj1" fmla="val 50000"/>
              <a:gd name="adj2" fmla="val 496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1" name="Freccia in giù 9"/>
          <p:cNvSpPr>
            <a:spLocks noChangeArrowheads="1"/>
          </p:cNvSpPr>
          <p:nvPr/>
        </p:nvSpPr>
        <p:spPr bwMode="auto">
          <a:xfrm>
            <a:off x="3870325" y="4600575"/>
            <a:ext cx="333375" cy="604838"/>
          </a:xfrm>
          <a:prstGeom prst="down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77733" y="139850"/>
            <a:ext cx="77239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kern="0" dirty="0">
                <a:solidFill>
                  <a:srgbClr val="E25B00"/>
                </a:solidFill>
                <a:latin typeface="Calibri" pitchFamily="34" charset="0"/>
              </a:rPr>
              <a:t>La Costituzione  ed i suoi principi</a:t>
            </a:r>
          </a:p>
        </p:txBody>
      </p:sp>
    </p:spTree>
    <p:extLst>
      <p:ext uri="{BB962C8B-B14F-4D97-AF65-F5344CB8AC3E}">
        <p14:creationId xmlns:p14="http://schemas.microsoft.com/office/powerpoint/2010/main" val="4515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720725" y="5490046"/>
            <a:ext cx="7775575" cy="647700"/>
          </a:xfrm>
          <a:prstGeom prst="rect">
            <a:avLst/>
          </a:prstGeom>
        </p:spPr>
        <p:txBody>
          <a:bodyPr/>
          <a:lstStyle/>
          <a:p>
            <a:pPr marL="633413" indent="-457200">
              <a:lnSpc>
                <a:spcPct val="80000"/>
              </a:lnSpc>
              <a:buFontTx/>
              <a:buChar char="•"/>
            </a:pPr>
            <a:endParaRPr lang="en-US" altLang="it-IT" sz="2800" dirty="0">
              <a:cs typeface="Times New Roman" pitchFamily="18" charset="0"/>
            </a:endParaRPr>
          </a:p>
          <a:p>
            <a:pPr marL="176213" indent="0">
              <a:lnSpc>
                <a:spcPct val="80000"/>
              </a:lnSpc>
            </a:pPr>
            <a:endParaRPr lang="en-US" altLang="it-IT" dirty="0">
              <a:cs typeface="Times New Roman" pitchFamily="18" charset="0"/>
            </a:endParaRPr>
          </a:p>
          <a:p>
            <a:pPr marL="633413" indent="-457200">
              <a:lnSpc>
                <a:spcPct val="80000"/>
              </a:lnSpc>
              <a:buFontTx/>
              <a:buChar char="•"/>
            </a:pPr>
            <a:endParaRPr lang="en-US" altLang="it-IT" dirty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980728"/>
            <a:ext cx="91090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dirty="0">
                <a:latin typeface="Calibri" panose="020F0502020204030204" pitchFamily="34" charset="0"/>
              </a:rPr>
              <a:t>2. Entrate in Agenzia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684213" y="2636912"/>
            <a:ext cx="7632700" cy="24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6350"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 L ’</a:t>
            </a:r>
            <a:r>
              <a:rPr lang="en-US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Amministrazione</a:t>
            </a:r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finanziaria</a:t>
            </a:r>
            <a:endParaRPr lang="en-US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 la mission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  <a:endParaRPr lang="en-US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ct val="30000"/>
              </a:spcBef>
            </a:pPr>
            <a:endParaRPr lang="en-US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ct val="30000"/>
              </a:spcBef>
            </a:pPr>
            <a:endParaRPr lang="en-US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700809"/>
            <a:ext cx="9144000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000" b="1" i="1" dirty="0">
                <a:solidFill>
                  <a:srgbClr val="E3600F"/>
                </a:solidFill>
                <a:latin typeface="Calibri" panose="020F0502020204030204" pitchFamily="34" charset="0"/>
              </a:rPr>
              <a:t>L’ Agenzia delle Entrate è…organizzazione</a:t>
            </a:r>
          </a:p>
        </p:txBody>
      </p:sp>
      <p:sp>
        <p:nvSpPr>
          <p:cNvPr id="4105" name="Freccia in giù 2"/>
          <p:cNvSpPr>
            <a:spLocks noChangeArrowheads="1"/>
          </p:cNvSpPr>
          <p:nvPr/>
        </p:nvSpPr>
        <p:spPr bwMode="auto">
          <a:xfrm>
            <a:off x="3719513" y="4227513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Freccia in giù 4"/>
          <p:cNvSpPr>
            <a:spLocks noChangeArrowheads="1"/>
          </p:cNvSpPr>
          <p:nvPr/>
        </p:nvSpPr>
        <p:spPr bwMode="auto">
          <a:xfrm>
            <a:off x="3563938" y="4710113"/>
            <a:ext cx="287337" cy="792162"/>
          </a:xfrm>
          <a:prstGeom prst="downArrow">
            <a:avLst>
              <a:gd name="adj1" fmla="val 50000"/>
              <a:gd name="adj2" fmla="val 501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8" name="Freccia in giù 6"/>
          <p:cNvSpPr>
            <a:spLocks noChangeArrowheads="1"/>
          </p:cNvSpPr>
          <p:nvPr/>
        </p:nvSpPr>
        <p:spPr bwMode="auto">
          <a:xfrm>
            <a:off x="3424238" y="4300538"/>
            <a:ext cx="720725" cy="993775"/>
          </a:xfrm>
          <a:prstGeom prst="downArrow">
            <a:avLst>
              <a:gd name="adj1" fmla="val 0"/>
              <a:gd name="adj2" fmla="val 595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9" name="Rettangolo 7"/>
          <p:cNvSpPr>
            <a:spLocks noChangeArrowheads="1"/>
          </p:cNvSpPr>
          <p:nvPr/>
        </p:nvSpPr>
        <p:spPr bwMode="auto">
          <a:xfrm>
            <a:off x="5651500" y="4508500"/>
            <a:ext cx="2376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0" name="Freccia in giù 8"/>
          <p:cNvSpPr>
            <a:spLocks noChangeArrowheads="1"/>
          </p:cNvSpPr>
          <p:nvPr/>
        </p:nvSpPr>
        <p:spPr bwMode="auto">
          <a:xfrm>
            <a:off x="4608513" y="4581525"/>
            <a:ext cx="107950" cy="215900"/>
          </a:xfrm>
          <a:prstGeom prst="downArrow">
            <a:avLst>
              <a:gd name="adj1" fmla="val 50000"/>
              <a:gd name="adj2" fmla="val 496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1" name="Freccia in giù 9"/>
          <p:cNvSpPr>
            <a:spLocks noChangeArrowheads="1"/>
          </p:cNvSpPr>
          <p:nvPr/>
        </p:nvSpPr>
        <p:spPr bwMode="auto">
          <a:xfrm>
            <a:off x="3916363" y="4689475"/>
            <a:ext cx="333375" cy="604838"/>
          </a:xfrm>
          <a:prstGeom prst="down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73C6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5" name="Picture 3" descr="C:\Users\mrtvlr77d63l117i\Desktop\Mese Educazione Finanziaria\immagini\uffici via giorgi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5784"/>
            <a:ext cx="3590441" cy="26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DCEC04-025A-4B60-BB06-8788A0AF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58888"/>
            <a:ext cx="712946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8" y="2852738"/>
            <a:ext cx="7772400" cy="1223962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333399"/>
                </a:solidFill>
                <a:latin typeface="Calibri" pitchFamily="34" charset="0"/>
              </a:rPr>
              <a:t>L’Amministrazione finanziaria</a:t>
            </a:r>
          </a:p>
        </p:txBody>
      </p:sp>
    </p:spTree>
    <p:extLst>
      <p:ext uri="{BB962C8B-B14F-4D97-AF65-F5344CB8AC3E}">
        <p14:creationId xmlns:p14="http://schemas.microsoft.com/office/powerpoint/2010/main" val="41926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338" name="AutoShape 2"/>
          <p:cNvCxnSpPr>
            <a:cxnSpLocks noChangeShapeType="1"/>
          </p:cNvCxnSpPr>
          <p:nvPr/>
        </p:nvCxnSpPr>
        <p:spPr bwMode="auto">
          <a:xfrm flipV="1">
            <a:off x="2816225" y="1952625"/>
            <a:ext cx="1341438" cy="1635125"/>
          </a:xfrm>
          <a:prstGeom prst="straightConnector1">
            <a:avLst/>
          </a:prstGeom>
          <a:noFill/>
          <a:ln w="1905">
            <a:solidFill>
              <a:srgbClr val="4545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0" name="AutoShape 4"/>
          <p:cNvCxnSpPr>
            <a:cxnSpLocks noChangeShapeType="1"/>
          </p:cNvCxnSpPr>
          <p:nvPr/>
        </p:nvCxnSpPr>
        <p:spPr bwMode="auto">
          <a:xfrm>
            <a:off x="2852737" y="3586162"/>
            <a:ext cx="1395413" cy="0"/>
          </a:xfrm>
          <a:prstGeom prst="straightConnector1">
            <a:avLst/>
          </a:prstGeom>
          <a:noFill/>
          <a:ln w="1905">
            <a:solidFill>
              <a:srgbClr val="4545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1" name="AutoShape 5"/>
          <p:cNvCxnSpPr>
            <a:cxnSpLocks noChangeShapeType="1"/>
          </p:cNvCxnSpPr>
          <p:nvPr/>
        </p:nvCxnSpPr>
        <p:spPr bwMode="auto">
          <a:xfrm>
            <a:off x="2816225" y="3587750"/>
            <a:ext cx="1468438" cy="1641475"/>
          </a:xfrm>
          <a:prstGeom prst="straightConnector1">
            <a:avLst/>
          </a:prstGeom>
          <a:noFill/>
          <a:ln w="1905">
            <a:solidFill>
              <a:srgbClr val="4545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Rectangle 25"/>
          <p:cNvSpPr>
            <a:spLocks noChangeArrowheads="1"/>
          </p:cNvSpPr>
          <p:nvPr/>
        </p:nvSpPr>
        <p:spPr bwMode="auto">
          <a:xfrm rot="-5400000">
            <a:off x="-1701006" y="3337719"/>
            <a:ext cx="47228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9688" rIns="80962" bIns="39688">
            <a:spAutoFit/>
          </a:bodyPr>
          <a:lstStyle>
            <a:lvl1pPr defTabSz="700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2000" b="1" i="1">
                <a:solidFill>
                  <a:srgbClr val="333399"/>
                </a:solidFill>
              </a:rPr>
              <a:t>INDIRIZZO POLITICO</a:t>
            </a:r>
          </a:p>
        </p:txBody>
      </p:sp>
      <p:sp>
        <p:nvSpPr>
          <p:cNvPr id="9223" name="Rectangle 26"/>
          <p:cNvSpPr>
            <a:spLocks noChangeArrowheads="1"/>
          </p:cNvSpPr>
          <p:nvPr/>
        </p:nvSpPr>
        <p:spPr bwMode="auto">
          <a:xfrm rot="5413854">
            <a:off x="6084094" y="3439319"/>
            <a:ext cx="47228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9688" rIns="80962" bIns="39688">
            <a:spAutoFit/>
          </a:bodyPr>
          <a:lstStyle>
            <a:lvl1pPr defTabSz="700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0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0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2000" b="1" i="1">
                <a:solidFill>
                  <a:srgbClr val="333399"/>
                </a:solidFill>
              </a:rPr>
              <a:t>GESTIONE TECNICO-OPERATIVA </a:t>
            </a:r>
          </a:p>
        </p:txBody>
      </p:sp>
      <p:pic>
        <p:nvPicPr>
          <p:cNvPr id="9224" name="Picture 24" descr="agenzia_demani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954588"/>
            <a:ext cx="218938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5" descr="logo Agenz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600200"/>
            <a:ext cx="27193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2"/>
          <p:cNvSpPr txBox="1">
            <a:spLocks noChangeArrowheads="1"/>
          </p:cNvSpPr>
          <p:nvPr/>
        </p:nvSpPr>
        <p:spPr bwMode="auto">
          <a:xfrm>
            <a:off x="1716088" y="44450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kern="0" dirty="0">
                <a:solidFill>
                  <a:srgbClr val="E3600F"/>
                </a:solidFill>
                <a:latin typeface="Calibri" pitchFamily="34" charset="0"/>
              </a:rPr>
              <a:t>Le Agenzie Fiscali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32162"/>
            <a:ext cx="1672580" cy="16725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00" y="3086420"/>
            <a:ext cx="2874026" cy="991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genzianew2">
  <a:themeElements>
    <a:clrScheme name="agenzia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enzianew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6350">
          <a:noFill/>
        </a:ln>
      </a:spPr>
      <a:bodyPr wrap="none" rtlCol="0" anchor="ctr" anchorCtr="0">
        <a:noAutofit/>
      </a:bodyPr>
      <a:lstStyle>
        <a:defPPr algn="ctr">
          <a:defRPr sz="2400" dirty="0" smtClean="0">
            <a:solidFill>
              <a:srgbClr val="002060"/>
            </a:solidFill>
            <a:latin typeface="Calibri" pitchFamily="34" charset="0"/>
          </a:defRPr>
        </a:defPPr>
      </a:lstStyle>
    </a:txDef>
  </a:objectDefaults>
  <a:extraClrSchemeLst>
    <a:extraClrScheme>
      <a:clrScheme name="agenzia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15063</TotalTime>
  <Words>447</Words>
  <Application>Microsoft Office PowerPoint</Application>
  <PresentationFormat>Presentazione su schermo (4:3)</PresentationFormat>
  <Paragraphs>110</Paragraphs>
  <Slides>20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Berlin Sans FB</vt:lpstr>
      <vt:lpstr>Calibri</vt:lpstr>
      <vt:lpstr>Kristen ITC</vt:lpstr>
      <vt:lpstr>Verdana</vt:lpstr>
      <vt:lpstr>Wingdings</vt:lpstr>
      <vt:lpstr>Personalizza struttura</vt:lpstr>
      <vt:lpstr>1_Personalizza struttura</vt:lpstr>
      <vt:lpstr>agenzianew2</vt:lpstr>
      <vt:lpstr>Fotografia di Photo Editor</vt:lpstr>
      <vt:lpstr>Presentazione standard di PowerPoint</vt:lpstr>
      <vt:lpstr>Programma</vt:lpstr>
      <vt:lpstr>Presentazione standard di PowerPoint</vt:lpstr>
      <vt:lpstr>Presentazione standard di PowerPoint</vt:lpstr>
      <vt:lpstr>Cosa sono le tasse e a cosa servono</vt:lpstr>
      <vt:lpstr>Presentazione standard di PowerPoint</vt:lpstr>
      <vt:lpstr>Presentazione standard di PowerPoint</vt:lpstr>
      <vt:lpstr>L’Amministrazione finanziaria</vt:lpstr>
      <vt:lpstr>Presentazione standard di PowerPoint</vt:lpstr>
      <vt:lpstr>Presentazione standard di PowerPoint</vt:lpstr>
      <vt:lpstr>Mission e struttura organizzativa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Agenzia delle Entrate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ALFI ALESSANDRO</dc:creator>
  <cp:lastModifiedBy>alessandra gambadoro</cp:lastModifiedBy>
  <cp:revision>1157</cp:revision>
  <cp:lastPrinted>2020-02-20T08:27:10Z</cp:lastPrinted>
  <dcterms:created xsi:type="dcterms:W3CDTF">2009-12-30T11:08:24Z</dcterms:created>
  <dcterms:modified xsi:type="dcterms:W3CDTF">2020-11-09T10:56:26Z</dcterms:modified>
</cp:coreProperties>
</file>